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42"/>
  </p:notesMasterIdLst>
  <p:handoutMasterIdLst>
    <p:handoutMasterId r:id="rId43"/>
  </p:handoutMasterIdLst>
  <p:sldIdLst>
    <p:sldId id="256" r:id="rId7"/>
    <p:sldId id="260" r:id="rId8"/>
    <p:sldId id="261" r:id="rId9"/>
    <p:sldId id="272" r:id="rId10"/>
    <p:sldId id="268" r:id="rId11"/>
    <p:sldId id="281" r:id="rId12"/>
    <p:sldId id="282" r:id="rId13"/>
    <p:sldId id="270" r:id="rId14"/>
    <p:sldId id="263" r:id="rId15"/>
    <p:sldId id="296" r:id="rId16"/>
    <p:sldId id="283" r:id="rId17"/>
    <p:sldId id="284" r:id="rId18"/>
    <p:sldId id="286" r:id="rId19"/>
    <p:sldId id="300" r:id="rId20"/>
    <p:sldId id="299" r:id="rId21"/>
    <p:sldId id="285" r:id="rId22"/>
    <p:sldId id="275" r:id="rId23"/>
    <p:sldId id="276" r:id="rId24"/>
    <p:sldId id="288" r:id="rId25"/>
    <p:sldId id="289" r:id="rId26"/>
    <p:sldId id="297" r:id="rId27"/>
    <p:sldId id="291" r:id="rId28"/>
    <p:sldId id="290" r:id="rId29"/>
    <p:sldId id="277" r:id="rId30"/>
    <p:sldId id="292" r:id="rId31"/>
    <p:sldId id="278" r:id="rId32"/>
    <p:sldId id="279" r:id="rId33"/>
    <p:sldId id="293" r:id="rId34"/>
    <p:sldId id="294" r:id="rId35"/>
    <p:sldId id="298" r:id="rId36"/>
    <p:sldId id="302" r:id="rId37"/>
    <p:sldId id="280" r:id="rId38"/>
    <p:sldId id="301" r:id="rId39"/>
    <p:sldId id="274" r:id="rId40"/>
    <p:sldId id="267" r:id="rId41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7" autoAdjust="0"/>
    <p:restoredTop sz="95455" autoAdjust="0"/>
  </p:normalViewPr>
  <p:slideViewPr>
    <p:cSldViewPr>
      <p:cViewPr varScale="1">
        <p:scale>
          <a:sx n="155" d="100"/>
          <a:sy n="155" d="100"/>
        </p:scale>
        <p:origin x="224" y="240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109" d="100"/>
          <a:sy n="109" d="100"/>
        </p:scale>
        <p:origin x="4384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commentAuthors" Target="commentAuthors.xml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2/18/16 11:52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2/18/16 11:52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2/18/16 11:52 AM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64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jpeg"/><Relationship Id="rId13" Type="http://schemas.openxmlformats.org/officeDocument/2006/relationships/image" Target="../media/image15.tiff"/><Relationship Id="rId14" Type="http://schemas.openxmlformats.org/officeDocument/2006/relationships/image" Target="../media/image16.jpeg"/><Relationship Id="rId15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jpeg"/><Relationship Id="rId10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customXml" Target="../../customXml/item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8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customXml" Target="../../customXml/item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8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Wearables con 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8939879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="" xmlns:a16="http://schemas.microsoft.com/office/drawing/2014/main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6.tiff"/><Relationship Id="rId3" Type="http://schemas.openxmlformats.org/officeDocument/2006/relationships/image" Target="../media/image3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 bwMode="auto">
          <a:xfrm>
            <a:off x="1035844" y="1897062"/>
            <a:ext cx="4020023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_tradnl" b="1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Xamarin</a:t>
            </a:r>
            <a:r>
              <a:rPr lang="es-ES_tradnl" b="1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App &amp; Microsoft Band SDK</a:t>
            </a:r>
            <a:endParaRPr lang="es-ES_tradnl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Microsoft Band 2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9706" y="2611031"/>
            <a:ext cx="4159955" cy="2339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55" y="2613450"/>
            <a:ext cx="2032202" cy="252962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6053" y="2547969"/>
            <a:ext cx="1393848" cy="26690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1644" y="2613450"/>
            <a:ext cx="2529624" cy="2529624"/>
          </a:xfrm>
          <a:prstGeom prst="rect">
            <a:avLst/>
          </a:prstGeom>
        </p:spPr>
      </p:pic>
      <p:sp>
        <p:nvSpPr>
          <p:cNvPr id="15" name="Flecha derecha 14"/>
          <p:cNvSpPr/>
          <p:nvPr/>
        </p:nvSpPr>
        <p:spPr bwMode="auto">
          <a:xfrm>
            <a:off x="5336477" y="3878262"/>
            <a:ext cx="3311740" cy="404251"/>
          </a:xfrm>
          <a:prstGeom prst="rightArrow">
            <a:avLst>
              <a:gd name="adj1" fmla="val 73695"/>
              <a:gd name="adj2" fmla="val 6290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_tradnl" sz="14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Notificaciones</a:t>
            </a:r>
            <a:r>
              <a:rPr lang="es-ES_tradnl" sz="140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, Personalizaciones y Tiles</a:t>
            </a:r>
            <a:endParaRPr lang="es-ES_tradnl" sz="1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Flecha izquierda 16"/>
          <p:cNvSpPr/>
          <p:nvPr/>
        </p:nvSpPr>
        <p:spPr bwMode="auto">
          <a:xfrm>
            <a:off x="5143017" y="3354778"/>
            <a:ext cx="3284227" cy="404252"/>
          </a:xfrm>
          <a:prstGeom prst="leftArrow">
            <a:avLst>
              <a:gd name="adj1" fmla="val 70378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s-ES_tradnl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Lecturas </a:t>
            </a:r>
            <a:r>
              <a:rPr lang="es-ES_tradnl" sz="140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 Sensores</a:t>
            </a:r>
            <a:endParaRPr lang="es-ES_tradnl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9462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505437" cy="4395049"/>
          </a:xfrm>
        </p:spPr>
        <p:txBody>
          <a:bodyPr/>
          <a:lstStyle/>
          <a:p>
            <a:pPr lvl="0"/>
            <a:r>
              <a:rPr lang="es-ES" dirty="0" smtClean="0"/>
              <a:t>Sensores disponibles en el SDK:</a:t>
            </a:r>
          </a:p>
          <a:p>
            <a:pPr lvl="1"/>
            <a:r>
              <a:rPr lang="en-US" dirty="0" err="1" smtClean="0"/>
              <a:t>Aceler</a:t>
            </a:r>
            <a:r>
              <a:rPr lang="es-ES" dirty="0" err="1" smtClean="0"/>
              <a:t>ómetro</a:t>
            </a:r>
            <a:endParaRPr lang="es-ES" dirty="0" smtClean="0"/>
          </a:p>
          <a:p>
            <a:pPr lvl="1"/>
            <a:r>
              <a:rPr lang="es-ES" dirty="0" smtClean="0"/>
              <a:t>Altímetro</a:t>
            </a:r>
          </a:p>
          <a:p>
            <a:pPr lvl="1"/>
            <a:r>
              <a:rPr lang="es-ES" dirty="0" smtClean="0"/>
              <a:t>Luz ambiental</a:t>
            </a:r>
          </a:p>
          <a:p>
            <a:pPr lvl="1"/>
            <a:r>
              <a:rPr lang="es-ES" dirty="0" smtClean="0"/>
              <a:t>Barómetro</a:t>
            </a:r>
          </a:p>
          <a:p>
            <a:pPr lvl="1"/>
            <a:r>
              <a:rPr lang="es-ES" dirty="0" smtClean="0"/>
              <a:t>Calorías</a:t>
            </a:r>
          </a:p>
          <a:p>
            <a:pPr lvl="1"/>
            <a:r>
              <a:rPr lang="es-ES" dirty="0" smtClean="0"/>
              <a:t>Contacto 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(con la piel)</a:t>
            </a:r>
          </a:p>
          <a:p>
            <a:pPr lvl="1"/>
            <a:r>
              <a:rPr lang="es-ES" dirty="0" smtClean="0"/>
              <a:t>Distancia</a:t>
            </a:r>
          </a:p>
          <a:p>
            <a:pPr lvl="1"/>
            <a:r>
              <a:rPr lang="es-ES" dirty="0" err="1" smtClean="0"/>
              <a:t>Gsr</a:t>
            </a:r>
            <a:r>
              <a:rPr lang="es-ES" dirty="0" smtClean="0"/>
              <a:t> 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(resistencia)</a:t>
            </a:r>
          </a:p>
          <a:p>
            <a:pPr lvl="1"/>
            <a:r>
              <a:rPr lang="es-ES" dirty="0" smtClean="0"/>
              <a:t>Giroscopio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Microsoft Band 2</a:t>
            </a:r>
            <a:endParaRPr lang="es-E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3931444" y="1840723"/>
            <a:ext cx="7162800" cy="214212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 smtClean="0"/>
              <a:t>Ritmo cardiaco</a:t>
            </a:r>
          </a:p>
          <a:p>
            <a:pPr lvl="1"/>
            <a:r>
              <a:rPr lang="es-ES" dirty="0" smtClean="0"/>
              <a:t>Podómetro</a:t>
            </a:r>
          </a:p>
          <a:p>
            <a:pPr lvl="1"/>
            <a:r>
              <a:rPr lang="es-ES" dirty="0" smtClean="0"/>
              <a:t>Intervalo RR 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(entre latidos)</a:t>
            </a:r>
          </a:p>
          <a:p>
            <a:pPr lvl="1"/>
            <a:r>
              <a:rPr lang="es-ES" dirty="0" smtClean="0"/>
              <a:t>Temperatura de la piel</a:t>
            </a:r>
          </a:p>
          <a:p>
            <a:pPr lvl="1"/>
            <a:r>
              <a:rPr lang="es-ES" dirty="0" smtClean="0"/>
              <a:t>índice UV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860464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505437" cy="5109091"/>
          </a:xfrm>
        </p:spPr>
        <p:txBody>
          <a:bodyPr/>
          <a:lstStyle/>
          <a:p>
            <a:pPr lvl="0"/>
            <a:r>
              <a:rPr lang="es-ES" dirty="0" smtClean="0"/>
              <a:t>Para desarrollar, tenemos que usar un dispositivo físico.</a:t>
            </a:r>
          </a:p>
          <a:p>
            <a:pPr lvl="0"/>
            <a:endParaRPr lang="es-ES" dirty="0"/>
          </a:p>
          <a:p>
            <a:pPr lvl="0"/>
            <a:r>
              <a:rPr lang="es-ES" dirty="0" smtClean="0"/>
              <a:t>Podemos hacer pruebas con un simulador llamado </a:t>
            </a:r>
            <a:r>
              <a:rPr lang="es-ES" dirty="0" err="1" smtClean="0"/>
              <a:t>FakeBand</a:t>
            </a:r>
            <a:r>
              <a:rPr lang="es-ES" dirty="0" smtClean="0"/>
              <a:t>.</a:t>
            </a:r>
          </a:p>
          <a:p>
            <a:pPr lvl="0"/>
            <a:endParaRPr lang="es-ES" dirty="0"/>
          </a:p>
          <a:p>
            <a:pPr lvl="0"/>
            <a:r>
              <a:rPr lang="es-ES" dirty="0" smtClean="0"/>
              <a:t>No nos ofrece seguridad de comportamiento ni emula el sistema operativo.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Microsoft Band 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88502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960" y="1212856"/>
            <a:ext cx="12031283" cy="4456605"/>
          </a:xfrm>
        </p:spPr>
        <p:txBody>
          <a:bodyPr/>
          <a:lstStyle/>
          <a:p>
            <a:pPr marL="0" indent="0">
              <a:buNone/>
            </a:pPr>
            <a:r>
              <a:rPr lang="es-ES_tradnl" sz="2000" dirty="0" smtClean="0"/>
              <a:t>Windows 10:</a:t>
            </a:r>
          </a:p>
          <a:p>
            <a:pPr marL="241294" lvl="1" indent="0">
              <a:buNone/>
            </a:pPr>
            <a:r>
              <a:rPr lang="es-ES_tradnl" sz="1800" dirty="0"/>
              <a:t>&lt;Capabilities&gt;</a:t>
            </a:r>
          </a:p>
          <a:p>
            <a:pPr marL="241294" lvl="1" indent="0">
              <a:buNone/>
            </a:pPr>
            <a:r>
              <a:rPr lang="es-ES_tradnl" sz="1800" dirty="0"/>
              <a:t>  &lt;DeviceCapability Name="proximity" /&gt;</a:t>
            </a:r>
          </a:p>
          <a:p>
            <a:pPr marL="241294" lvl="1" indent="0">
              <a:buNone/>
            </a:pPr>
            <a:r>
              <a:rPr lang="es-ES_tradnl" sz="1800" dirty="0"/>
              <a:t>  &lt;DeviceCapability Name="bluetooth" /&gt;</a:t>
            </a:r>
          </a:p>
          <a:p>
            <a:pPr marL="241294" lvl="1" indent="0">
              <a:buNone/>
            </a:pPr>
            <a:r>
              <a:rPr lang="es-ES_tradnl" sz="1800" dirty="0"/>
              <a:t>&lt;/Capabilities&gt;</a:t>
            </a:r>
          </a:p>
          <a:p>
            <a:pPr marL="0" indent="0">
              <a:buNone/>
            </a:pPr>
            <a:endParaRPr lang="es-ES_tradnl" sz="2000" dirty="0" smtClean="0"/>
          </a:p>
          <a:p>
            <a:pPr marL="0" indent="0">
              <a:buNone/>
            </a:pPr>
            <a:r>
              <a:rPr lang="es-ES_tradnl" sz="2000" dirty="0" smtClean="0"/>
              <a:t>iOS:</a:t>
            </a:r>
          </a:p>
          <a:p>
            <a:pPr marL="241294" lvl="1" indent="0">
              <a:buNone/>
            </a:pPr>
            <a:r>
              <a:rPr lang="es-ES_tradnl" sz="1800" dirty="0" smtClean="0"/>
              <a:t>Habilitar “Use Bluetooth LE </a:t>
            </a:r>
            <a:r>
              <a:rPr lang="es-ES_tradnl" sz="1800" dirty="0" err="1" smtClean="0"/>
              <a:t>accesories</a:t>
            </a:r>
            <a:r>
              <a:rPr lang="es-ES_tradnl" sz="1800" dirty="0" smtClean="0"/>
              <a:t>” en </a:t>
            </a:r>
            <a:r>
              <a:rPr lang="es-ES_tradnl" sz="1800" dirty="0" err="1" smtClean="0"/>
              <a:t>Background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modes</a:t>
            </a:r>
            <a:r>
              <a:rPr lang="es-ES_tradnl" sz="1800" dirty="0" smtClean="0"/>
              <a:t> (</a:t>
            </a:r>
            <a:r>
              <a:rPr lang="es-ES_tradnl" sz="1800" dirty="0" err="1" smtClean="0"/>
              <a:t>Entitlements.plist</a:t>
            </a:r>
            <a:r>
              <a:rPr lang="es-ES_tradnl" sz="1800" dirty="0" smtClean="0"/>
              <a:t>)</a:t>
            </a:r>
          </a:p>
          <a:p>
            <a:pPr marL="0" indent="0">
              <a:buNone/>
            </a:pPr>
            <a:endParaRPr lang="es-ES_tradnl" sz="2000" dirty="0"/>
          </a:p>
          <a:p>
            <a:pPr marL="0" indent="0">
              <a:buNone/>
            </a:pPr>
            <a:r>
              <a:rPr lang="es-ES_tradnl" sz="2000" dirty="0" smtClean="0"/>
              <a:t>Android:</a:t>
            </a:r>
          </a:p>
          <a:p>
            <a:pPr marL="241294" lvl="1" indent="0">
              <a:buNone/>
            </a:pPr>
            <a:r>
              <a:rPr lang="es-ES_tradnl" sz="1800" dirty="0"/>
              <a:t>&lt;uses-permission android:name="android.permission.BLUETOOTH" /&gt;</a:t>
            </a:r>
          </a:p>
          <a:p>
            <a:pPr marL="241294" lvl="1" indent="0">
              <a:buNone/>
            </a:pPr>
            <a:r>
              <a:rPr lang="es-ES_tradnl" sz="1800" dirty="0"/>
              <a:t>&lt;uses-permission android:name="com.microsoft.band.service.access.BIND_BAND_SERVICE" /&gt;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Microsoft Band 2 – Permisos de app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16235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960" y="1212856"/>
            <a:ext cx="12031283" cy="3508653"/>
          </a:xfrm>
        </p:spPr>
        <p:txBody>
          <a:bodyPr/>
          <a:lstStyle/>
          <a:p>
            <a:pPr marL="0" indent="0">
              <a:buNone/>
            </a:pPr>
            <a:r>
              <a:rPr lang="es-ES_tradnl" sz="2000" dirty="0" err="1" smtClean="0"/>
              <a:t>IEnumerable</a:t>
            </a:r>
            <a:r>
              <a:rPr lang="es-ES_tradnl" sz="2000" dirty="0" smtClean="0"/>
              <a:t>&lt;</a:t>
            </a:r>
            <a:r>
              <a:rPr lang="es-ES_tradnl" sz="2000" dirty="0" err="1" smtClean="0"/>
              <a:t>BandDeviceInfo</a:t>
            </a:r>
            <a:r>
              <a:rPr lang="es-ES_tradnl" sz="2000" dirty="0"/>
              <a:t>&gt; availableBands;</a:t>
            </a:r>
          </a:p>
          <a:p>
            <a:pPr marL="0" indent="0">
              <a:buNone/>
            </a:pPr>
            <a:r>
              <a:rPr lang="es-ES_tradnl" sz="2000" dirty="0"/>
              <a:t>BandDeviceInfo bandInfo;</a:t>
            </a:r>
          </a:p>
          <a:p>
            <a:pPr marL="0" indent="0">
              <a:buNone/>
            </a:pPr>
            <a:r>
              <a:rPr lang="es-ES_tradnl" sz="2000" dirty="0"/>
              <a:t>BandClient bandClient;</a:t>
            </a:r>
          </a:p>
          <a:p>
            <a:pPr marL="0" indent="0">
              <a:buNone/>
            </a:pPr>
            <a:r>
              <a:rPr lang="es-ES_tradnl" sz="2000" dirty="0"/>
              <a:t>bool userConsent;</a:t>
            </a:r>
          </a:p>
          <a:p>
            <a:pPr marL="0" indent="0">
              <a:buNone/>
            </a:pPr>
            <a:endParaRPr lang="es-ES_tradnl" sz="2000" dirty="0"/>
          </a:p>
          <a:p>
            <a:pPr marL="0" indent="0">
              <a:buNone/>
            </a:pPr>
            <a:r>
              <a:rPr lang="es-ES_tradnl" sz="2000" dirty="0"/>
              <a:t>availableBands = await </a:t>
            </a:r>
            <a:r>
              <a:rPr lang="es-ES_tradnl" sz="2000" dirty="0" err="1"/>
              <a:t>BandClientManager.Instance.GetPairedBandsAsync</a:t>
            </a:r>
            <a:r>
              <a:rPr lang="es-ES_tradnl" sz="2000" dirty="0" smtClean="0"/>
              <a:t>();</a:t>
            </a:r>
          </a:p>
          <a:p>
            <a:pPr marL="0" indent="0">
              <a:buNone/>
            </a:pPr>
            <a:r>
              <a:rPr lang="es-ES_tradnl" sz="2000" dirty="0" err="1" smtClean="0"/>
              <a:t>bandInfo</a:t>
            </a:r>
            <a:r>
              <a:rPr lang="es-ES_tradnl" sz="2000" dirty="0" smtClean="0"/>
              <a:t> </a:t>
            </a:r>
            <a:r>
              <a:rPr lang="es-ES_tradnl" sz="2000" dirty="0"/>
              <a:t>= </a:t>
            </a:r>
            <a:r>
              <a:rPr lang="es-ES_tradnl" sz="2000" dirty="0" err="1"/>
              <a:t>availableBands.First</a:t>
            </a:r>
            <a:r>
              <a:rPr lang="es-ES_tradnl" sz="2000" dirty="0" smtClean="0"/>
              <a:t>();</a:t>
            </a:r>
          </a:p>
          <a:p>
            <a:pPr marL="0" indent="0">
              <a:buNone/>
            </a:pPr>
            <a:r>
              <a:rPr lang="es-ES_tradnl" sz="2000" dirty="0" err="1" smtClean="0"/>
              <a:t>bandClient</a:t>
            </a:r>
            <a:r>
              <a:rPr lang="es-ES_tradnl" sz="2000" dirty="0" smtClean="0"/>
              <a:t> </a:t>
            </a:r>
            <a:r>
              <a:rPr lang="es-ES_tradnl" sz="2000" dirty="0"/>
              <a:t>= await </a:t>
            </a:r>
            <a:r>
              <a:rPr lang="es-ES_tradnl" sz="2000" dirty="0" err="1"/>
              <a:t>BandClientManager.Instance.ConnectAsync</a:t>
            </a:r>
            <a:r>
              <a:rPr lang="es-ES_tradnl" sz="2000" dirty="0"/>
              <a:t>(</a:t>
            </a:r>
            <a:r>
              <a:rPr lang="es-ES_tradnl" sz="2000" dirty="0" err="1"/>
              <a:t>bandInfo</a:t>
            </a:r>
            <a:r>
              <a:rPr lang="es-ES_tradnl" sz="2000" dirty="0" smtClean="0"/>
              <a:t>);</a:t>
            </a:r>
          </a:p>
          <a:p>
            <a:pPr marL="0" indent="0">
              <a:buNone/>
            </a:pPr>
            <a:endParaRPr lang="es-ES_tradnl" sz="2000" dirty="0"/>
          </a:p>
          <a:p>
            <a:pPr marL="0" indent="0">
              <a:buNone/>
            </a:pPr>
            <a:r>
              <a:rPr lang="es-ES_tradnl" sz="2000" dirty="0"/>
              <a:t>userConsent = await bandClient.SensorManager.HeartRate.RequestUserConsent();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Microsoft Band 2 – Conectar y pedir permisos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689369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960" y="1212856"/>
            <a:ext cx="12228927" cy="3767185"/>
          </a:xfrm>
        </p:spPr>
        <p:txBody>
          <a:bodyPr/>
          <a:lstStyle/>
          <a:p>
            <a:pPr marL="0" indent="0">
              <a:buNone/>
            </a:pPr>
            <a:r>
              <a:rPr lang="es-ES_tradnl" dirty="0"/>
              <a:t>if (userConsent)</a:t>
            </a:r>
          </a:p>
          <a:p>
            <a:pPr marL="0" indent="0">
              <a:buNone/>
            </a:pPr>
            <a:r>
              <a:rPr lang="es-ES_tradnl" dirty="0"/>
              <a:t>{</a:t>
            </a:r>
          </a:p>
          <a:p>
            <a:pPr marL="0" indent="0">
              <a:buNone/>
            </a:pPr>
            <a:r>
              <a:rPr lang="es-ES_tradnl" dirty="0"/>
              <a:t>    bandClient.SensorManager.HeartRate.ReadingChanged += (s, e) =&gt;</a:t>
            </a:r>
          </a:p>
          <a:p>
            <a:pPr marL="0" indent="0">
              <a:buNone/>
            </a:pPr>
            <a:r>
              <a:rPr lang="de-DE" dirty="0"/>
              <a:t>    {</a:t>
            </a:r>
          </a:p>
          <a:p>
            <a:pPr marL="0" indent="0">
              <a:buNone/>
            </a:pPr>
            <a:r>
              <a:rPr lang="de-DE" dirty="0"/>
              <a:t>        NewHeartRateReading?.Invoke(this, e.SensorReading.HeartRate);</a:t>
            </a:r>
          </a:p>
          <a:p>
            <a:pPr marL="0" indent="0">
              <a:buNone/>
            </a:pPr>
            <a:r>
              <a:rPr lang="de-DE" dirty="0"/>
              <a:t>    };</a:t>
            </a:r>
          </a:p>
          <a:p>
            <a:pPr marL="0" indent="0">
              <a:buNone/>
            </a:pPr>
            <a:r>
              <a:rPr lang="de-DE" dirty="0"/>
              <a:t>    </a:t>
            </a:r>
            <a:r>
              <a:rPr lang="de-DE" dirty="0" err="1"/>
              <a:t>await</a:t>
            </a:r>
            <a:r>
              <a:rPr lang="de-DE" dirty="0"/>
              <a:t> </a:t>
            </a:r>
            <a:r>
              <a:rPr lang="de-DE" dirty="0" err="1" smtClean="0"/>
              <a:t>bandClient.SensorManager.HeartRate</a:t>
            </a:r>
            <a:endParaRPr lang="de-DE" dirty="0" smtClean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	.</a:t>
            </a:r>
            <a:r>
              <a:rPr lang="de-DE" dirty="0"/>
              <a:t>StartReadingsAsync(BandSensorSampleRate.Ms32);</a:t>
            </a:r>
          </a:p>
          <a:p>
            <a:pPr marL="0" indent="0">
              <a:buNone/>
            </a:pPr>
            <a:r>
              <a:rPr lang="de-DE" dirty="0"/>
              <a:t>}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Microsoft Band 2 – Leer el ritmo cardiaco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770027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960" y="1212856"/>
            <a:ext cx="12107483" cy="5193217"/>
          </a:xfrm>
        </p:spPr>
        <p:txBody>
          <a:bodyPr/>
          <a:lstStyle/>
          <a:p>
            <a:pPr marL="0" indent="0" defTabSz="914144">
              <a:spcAft>
                <a:spcPts val="816"/>
              </a:spcAft>
              <a:buNone/>
            </a:pPr>
            <a:r>
              <a:rPr lang="en-US" dirty="0" err="1" smtClean="0"/>
              <a:t>Instalamos</a:t>
            </a:r>
            <a:r>
              <a:rPr lang="en-US" dirty="0" smtClean="0"/>
              <a:t> el </a:t>
            </a:r>
            <a:r>
              <a:rPr lang="en-US" dirty="0" err="1" smtClean="0"/>
              <a:t>NuGet</a:t>
            </a:r>
            <a:r>
              <a:rPr lang="en-US" dirty="0" smtClean="0"/>
              <a:t> </a:t>
            </a:r>
            <a:r>
              <a:rPr lang="en-US" dirty="0" err="1" smtClean="0"/>
              <a:t>FakeBand</a:t>
            </a:r>
            <a:endParaRPr lang="en-US" dirty="0" smtClean="0"/>
          </a:p>
          <a:p>
            <a:pPr marL="0" indent="0" defTabSz="914144">
              <a:spcAft>
                <a:spcPts val="816"/>
              </a:spcAft>
              <a:buNone/>
            </a:pPr>
            <a:r>
              <a:rPr lang="en-US" dirty="0" err="1" smtClean="0"/>
              <a:t>Creamos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</a:t>
            </a:r>
            <a:r>
              <a:rPr lang="es-ES" dirty="0" err="1" smtClean="0"/>
              <a:t>ón</a:t>
            </a:r>
            <a:r>
              <a:rPr lang="es-ES" dirty="0" smtClean="0"/>
              <a:t> </a:t>
            </a:r>
            <a:r>
              <a:rPr lang="es-ES" dirty="0" err="1" smtClean="0"/>
              <a:t>fake</a:t>
            </a:r>
            <a:r>
              <a:rPr lang="es-ES" dirty="0" smtClean="0"/>
              <a:t> de nuestro servicio</a:t>
            </a:r>
          </a:p>
          <a:p>
            <a:pPr marL="0" indent="0" defTabSz="914144">
              <a:spcAft>
                <a:spcPts val="816"/>
              </a:spcAft>
              <a:buNone/>
            </a:pPr>
            <a:endParaRPr lang="es-ES" dirty="0"/>
          </a:p>
          <a:p>
            <a:pPr marL="0" indent="0" defTabSz="914144">
              <a:spcAft>
                <a:spcPts val="816"/>
              </a:spcAft>
              <a:buNone/>
            </a:pPr>
            <a:r>
              <a:rPr lang="es-ES" dirty="0" smtClean="0"/>
              <a:t>La registramos en el </a:t>
            </a:r>
            <a:r>
              <a:rPr lang="es-ES" dirty="0" err="1" smtClean="0"/>
              <a:t>IoC</a:t>
            </a:r>
            <a:r>
              <a:rPr lang="es-ES" dirty="0" smtClean="0"/>
              <a:t>:</a:t>
            </a:r>
          </a:p>
          <a:p>
            <a:pPr marL="241294" lvl="1" indent="0">
              <a:buNone/>
            </a:pPr>
            <a:r>
              <a:rPr lang="es-ES_tradnl" sz="1800" dirty="0"/>
              <a:t>public App()</a:t>
            </a:r>
          </a:p>
          <a:p>
            <a:pPr marL="241294" lvl="1" indent="0">
              <a:buNone/>
            </a:pPr>
            <a:r>
              <a:rPr lang="es-ES_tradnl" sz="1800" dirty="0"/>
              <a:t>{</a:t>
            </a:r>
          </a:p>
          <a:p>
            <a:pPr marL="241294" lvl="1" indent="0">
              <a:buNone/>
            </a:pPr>
            <a:r>
              <a:rPr lang="es-ES_tradnl" sz="1800" dirty="0"/>
              <a:t>#if DEBUG</a:t>
            </a:r>
          </a:p>
          <a:p>
            <a:pPr marL="241294" lvl="1" indent="0">
              <a:buNone/>
            </a:pPr>
            <a:r>
              <a:rPr lang="es-ES_tradnl" sz="1800" dirty="0"/>
              <a:t>    Mvx.RegisterType&lt;IBandService, FakeBandService&gt;();</a:t>
            </a:r>
          </a:p>
          <a:p>
            <a:pPr marL="241294" lvl="1" indent="0">
              <a:buNone/>
            </a:pPr>
            <a:r>
              <a:rPr lang="es-ES_tradnl" sz="1800" dirty="0"/>
              <a:t>    Mvx.RegisterType&lt;IBandInfo, FakeBandInfo&gt;();</a:t>
            </a:r>
          </a:p>
          <a:p>
            <a:pPr marL="241294" lvl="1" indent="0">
              <a:buNone/>
            </a:pPr>
            <a:r>
              <a:rPr lang="es-ES_tradnl" sz="1800" dirty="0"/>
              <a:t>#else</a:t>
            </a:r>
          </a:p>
          <a:p>
            <a:pPr marL="241294" lvl="1" indent="0">
              <a:buNone/>
            </a:pPr>
            <a:r>
              <a:rPr lang="es-ES_tradnl" sz="1800" dirty="0"/>
              <a:t>    Mvx.RegisterType&lt;IBandService, BandService&gt;();</a:t>
            </a:r>
          </a:p>
          <a:p>
            <a:pPr marL="241294" lvl="1" indent="0">
              <a:buNone/>
            </a:pPr>
            <a:r>
              <a:rPr lang="es-ES_tradnl" sz="1800" dirty="0"/>
              <a:t>#endif</a:t>
            </a:r>
          </a:p>
          <a:p>
            <a:pPr marL="241294" lvl="1" indent="0">
              <a:buNone/>
            </a:pPr>
            <a:r>
              <a:rPr lang="es-ES_tradnl" sz="1800" dirty="0"/>
              <a:t>    Mvx.RegisterSingleton&lt;IMvxAppStart&gt;(new MvxAppStart&lt;MainViewModel&gt;());</a:t>
            </a:r>
          </a:p>
          <a:p>
            <a:pPr marL="241294" lvl="1" indent="0">
              <a:buNone/>
            </a:pPr>
            <a:r>
              <a:rPr lang="es-ES_tradnl" sz="1800" dirty="0"/>
              <a:t>}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Microsoft Band 2 – Simular una Band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024080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Apple </a:t>
            </a:r>
            <a:r>
              <a:rPr lang="es-ES" dirty="0" err="1" smtClean="0"/>
              <a:t>Watch</a:t>
            </a:r>
            <a:endParaRPr lang="es-ES" dirty="0"/>
          </a:p>
        </p:txBody>
      </p:sp>
      <p:pic>
        <p:nvPicPr>
          <p:cNvPr id="14" name="Marcador de imagen 1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561040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663089"/>
          </a:xfrm>
        </p:spPr>
        <p:txBody>
          <a:bodyPr/>
          <a:lstStyle/>
          <a:p>
            <a:pPr lvl="0"/>
            <a:r>
              <a:rPr lang="es-ES" dirty="0" smtClean="0"/>
              <a:t>Soporte </a:t>
            </a:r>
            <a:r>
              <a:rPr lang="es-ES" dirty="0" err="1" smtClean="0"/>
              <a:t>WatchOS</a:t>
            </a:r>
            <a:r>
              <a:rPr lang="es-ES" dirty="0" smtClean="0"/>
              <a:t> 2 en </a:t>
            </a:r>
            <a:r>
              <a:rPr lang="es-ES" dirty="0" err="1" smtClean="0"/>
              <a:t>preview</a:t>
            </a:r>
            <a:r>
              <a:rPr lang="es-ES" dirty="0" smtClean="0"/>
              <a:t>, solo permite desplegar a emulador.</a:t>
            </a:r>
          </a:p>
          <a:p>
            <a:pPr lvl="0"/>
            <a:endParaRPr lang="es-ES" dirty="0"/>
          </a:p>
          <a:p>
            <a:pPr lvl="0"/>
            <a:r>
              <a:rPr lang="es-ES" dirty="0" err="1" smtClean="0"/>
              <a:t>WatchOS</a:t>
            </a:r>
            <a:r>
              <a:rPr lang="es-ES" dirty="0" smtClean="0"/>
              <a:t> 2 introduce apps independientes del Smartphone, se distribuyen con apps iOS y se instalan en el dispositivo.</a:t>
            </a:r>
          </a:p>
          <a:p>
            <a:pPr lvl="0"/>
            <a:endParaRPr lang="es-ES" dirty="0"/>
          </a:p>
          <a:p>
            <a:pPr lvl="0"/>
            <a:r>
              <a:rPr lang="es-ES" dirty="0" smtClean="0"/>
              <a:t>No se espera soporte </a:t>
            </a:r>
            <a:r>
              <a:rPr lang="es-ES" dirty="0" err="1" smtClean="0"/>
              <a:t>WatchOS</a:t>
            </a:r>
            <a:r>
              <a:rPr lang="es-ES" dirty="0" smtClean="0"/>
              <a:t> 2 hasta después de </a:t>
            </a:r>
            <a:r>
              <a:rPr lang="es-ES" dirty="0" err="1" smtClean="0"/>
              <a:t>Evolve</a:t>
            </a:r>
            <a:r>
              <a:rPr lang="es-ES" dirty="0" smtClean="0"/>
              <a:t> 2016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Apple </a:t>
            </a:r>
            <a:r>
              <a:rPr lang="es-ES" dirty="0" err="1" smtClean="0"/>
              <a:t>Watch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66768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232202"/>
          </a:xfrm>
        </p:spPr>
        <p:txBody>
          <a:bodyPr/>
          <a:lstStyle/>
          <a:p>
            <a:pPr lvl="0"/>
            <a:r>
              <a:rPr lang="es-ES" dirty="0" smtClean="0"/>
              <a:t>Las apps </a:t>
            </a:r>
            <a:r>
              <a:rPr lang="es-ES" dirty="0" err="1" smtClean="0"/>
              <a:t>WatchOS</a:t>
            </a:r>
            <a:r>
              <a:rPr lang="es-ES" dirty="0" smtClean="0"/>
              <a:t> 1 no son independientes del iPhone.</a:t>
            </a:r>
          </a:p>
          <a:p>
            <a:pPr lvl="0"/>
            <a:endParaRPr lang="es-ES" dirty="0"/>
          </a:p>
          <a:p>
            <a:pPr lvl="0"/>
            <a:r>
              <a:rPr lang="es-ES" dirty="0" smtClean="0"/>
              <a:t>En el Apple </a:t>
            </a:r>
            <a:r>
              <a:rPr lang="es-ES" dirty="0" err="1" smtClean="0"/>
              <a:t>Watch</a:t>
            </a:r>
            <a:r>
              <a:rPr lang="es-ES" dirty="0" smtClean="0"/>
              <a:t> se almacena la UI y una pequeña cache de imágenes.</a:t>
            </a:r>
          </a:p>
          <a:p>
            <a:pPr lvl="0"/>
            <a:endParaRPr lang="es-ES" dirty="0"/>
          </a:p>
          <a:p>
            <a:pPr lvl="0"/>
            <a:r>
              <a:rPr lang="es-ES" dirty="0" smtClean="0"/>
              <a:t>El resto de la aplicación reside en el iPhone asociado, incluyendo la lógica.</a:t>
            </a:r>
          </a:p>
          <a:p>
            <a:pPr lvl="0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Apple </a:t>
            </a:r>
            <a:r>
              <a:rPr lang="es-ES" dirty="0" err="1" smtClean="0"/>
              <a:t>Watch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9171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err="1" smtClean="0"/>
              <a:t>Yeray</a:t>
            </a:r>
            <a:r>
              <a:rPr lang="en-US" dirty="0" smtClean="0"/>
              <a:t> </a:t>
            </a:r>
            <a:r>
              <a:rPr lang="en-US" dirty="0" err="1" smtClean="0"/>
              <a:t>Juli</a:t>
            </a:r>
            <a:r>
              <a:rPr lang="es-ES" dirty="0" err="1" smtClean="0"/>
              <a:t>án</a:t>
            </a:r>
            <a:endParaRPr lang="en-US" dirty="0"/>
          </a:p>
          <a:p>
            <a:pPr lvl="0"/>
            <a:r>
              <a:rPr lang="en-US" dirty="0" smtClean="0"/>
              <a:t>Founder @ </a:t>
            </a:r>
            <a:r>
              <a:rPr lang="en-US" dirty="0" err="1" smtClean="0"/>
              <a:t>DevsDNA</a:t>
            </a:r>
            <a:endParaRPr lang="en-US" dirty="0"/>
          </a:p>
          <a:p>
            <a:pPr lvl="0"/>
            <a:r>
              <a:rPr lang="en-US" dirty="0" smtClean="0"/>
              <a:t>jyeray@devsdna.com / @</a:t>
            </a:r>
            <a:r>
              <a:rPr lang="en-US" dirty="0" err="1" smtClean="0"/>
              <a:t>josueyeray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9245" y="1820862"/>
            <a:ext cx="6172199" cy="1932356"/>
          </a:xfrm>
        </p:spPr>
        <p:txBody>
          <a:bodyPr/>
          <a:lstStyle/>
          <a:p>
            <a:r>
              <a:rPr lang="es-ES" dirty="0" smtClean="0"/>
              <a:t>Wearables con C#</a:t>
            </a:r>
            <a:br>
              <a:rPr lang="es-ES" dirty="0" smtClean="0"/>
            </a:br>
            <a:r>
              <a:rPr lang="es-ES" sz="2800" dirty="0" smtClean="0"/>
              <a:t>Microsoft Band 2 </a:t>
            </a:r>
            <a:br>
              <a:rPr lang="es-ES" sz="2800" dirty="0" smtClean="0"/>
            </a:br>
            <a:r>
              <a:rPr lang="es-ES" sz="2800" dirty="0" smtClean="0"/>
              <a:t>Apple </a:t>
            </a:r>
            <a:r>
              <a:rPr lang="es-ES" sz="2800" dirty="0" err="1" smtClean="0"/>
              <a:t>Watch</a:t>
            </a:r>
            <a:r>
              <a:rPr lang="es-ES" sz="2800" dirty="0" smtClean="0"/>
              <a:t>  </a:t>
            </a:r>
            <a:br>
              <a:rPr lang="es-ES" sz="2800" dirty="0" smtClean="0"/>
            </a:br>
            <a:r>
              <a:rPr lang="es-ES" sz="2800" dirty="0" smtClean="0"/>
              <a:t>Android </a:t>
            </a:r>
            <a:r>
              <a:rPr lang="es-ES" sz="2800" dirty="0" err="1" smtClean="0"/>
              <a:t>Wear</a:t>
            </a:r>
            <a:r>
              <a:rPr lang="es-ES" sz="2800" dirty="0" smtClean="0"/>
              <a:t/>
            </a:r>
            <a:br>
              <a:rPr lang="es-ES" sz="2800" dirty="0" smtClean="0"/>
            </a:br>
            <a:r>
              <a:rPr lang="es-ES" sz="1100" dirty="0" smtClean="0"/>
              <a:t>(nada que hacer con mi CASIO con calculadora)</a:t>
            </a:r>
            <a:endParaRPr lang="es-E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3356" y="1744796"/>
            <a:ext cx="2362199" cy="236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638467"/>
          </a:xfrm>
        </p:spPr>
        <p:txBody>
          <a:bodyPr/>
          <a:lstStyle/>
          <a:p>
            <a:pPr lvl="0"/>
            <a:r>
              <a:rPr lang="es-ES" dirty="0" smtClean="0"/>
              <a:t>Por supuesto, SDK solo disponible para iOS.</a:t>
            </a:r>
          </a:p>
          <a:p>
            <a:pPr lvl="0"/>
            <a:endParaRPr lang="es-ES" dirty="0"/>
          </a:p>
          <a:p>
            <a:pPr lvl="0"/>
            <a:r>
              <a:rPr lang="es-ES" dirty="0" smtClean="0"/>
              <a:t>Aunque el Apple </a:t>
            </a:r>
            <a:r>
              <a:rPr lang="es-ES" dirty="0" err="1" smtClean="0"/>
              <a:t>Watch</a:t>
            </a:r>
            <a:r>
              <a:rPr lang="es-ES" dirty="0" smtClean="0"/>
              <a:t> tiene un buen número de sensores, </a:t>
            </a:r>
            <a:r>
              <a:rPr lang="es-ES" dirty="0" err="1" smtClean="0"/>
              <a:t>WatchKit</a:t>
            </a:r>
            <a:r>
              <a:rPr lang="es-ES" dirty="0" smtClean="0"/>
              <a:t> 1, el SDK de </a:t>
            </a:r>
            <a:r>
              <a:rPr lang="es-ES" dirty="0" err="1" smtClean="0"/>
              <a:t>WatchOS</a:t>
            </a:r>
            <a:r>
              <a:rPr lang="es-ES" dirty="0" smtClean="0"/>
              <a:t> 1, no incluye </a:t>
            </a:r>
            <a:r>
              <a:rPr lang="es-ES" dirty="0" err="1" smtClean="0"/>
              <a:t>APIs</a:t>
            </a:r>
            <a:r>
              <a:rPr lang="es-ES" dirty="0" smtClean="0"/>
              <a:t> para acceder a ellos.</a:t>
            </a:r>
          </a:p>
          <a:p>
            <a:pPr lvl="0"/>
            <a:endParaRPr lang="es-ES" dirty="0"/>
          </a:p>
          <a:p>
            <a:pPr lvl="0"/>
            <a:r>
              <a:rPr lang="es-ES" dirty="0" smtClean="0"/>
              <a:t>Podemos crear tres tipos de apps: </a:t>
            </a:r>
          </a:p>
          <a:p>
            <a:pPr lvl="1"/>
            <a:r>
              <a:rPr lang="es-ES" dirty="0" err="1" smtClean="0"/>
              <a:t>Interactive</a:t>
            </a:r>
            <a:r>
              <a:rPr lang="es-ES" dirty="0" smtClean="0"/>
              <a:t>, </a:t>
            </a:r>
            <a:r>
              <a:rPr lang="es-ES" dirty="0" err="1" smtClean="0"/>
              <a:t>Glance</a:t>
            </a:r>
            <a:r>
              <a:rPr lang="es-ES" dirty="0" smtClean="0"/>
              <a:t> &amp; </a:t>
            </a:r>
            <a:r>
              <a:rPr lang="es-ES" dirty="0" err="1" smtClean="0"/>
              <a:t>Notifications</a:t>
            </a:r>
            <a:r>
              <a:rPr lang="es-ES" dirty="0" smtClean="0"/>
              <a:t>.</a:t>
            </a:r>
          </a:p>
          <a:p>
            <a:pPr lvl="0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Apple </a:t>
            </a:r>
            <a:r>
              <a:rPr lang="es-ES" dirty="0" err="1" smtClean="0"/>
              <a:t>Watch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15864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Apple </a:t>
            </a:r>
            <a:r>
              <a:rPr lang="es-ES" dirty="0" err="1" smtClean="0"/>
              <a:t>WatchOS</a:t>
            </a:r>
            <a:r>
              <a:rPr lang="es-ES" dirty="0" smtClean="0"/>
              <a:t> 1</a:t>
            </a:r>
            <a:endParaRPr lang="es-ES" dirty="0"/>
          </a:p>
        </p:txBody>
      </p:sp>
      <p:pic>
        <p:nvPicPr>
          <p:cNvPr id="5" name="Marcador de imagen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79644" y="2506662"/>
            <a:ext cx="2940845" cy="33083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844" y="1905197"/>
            <a:ext cx="3624171" cy="451125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 bwMode="auto">
          <a:xfrm>
            <a:off x="837917" y="1212858"/>
            <a:ext cx="4020023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_tradnl" sz="1400" b="1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Xamarin</a:t>
            </a:r>
            <a:r>
              <a:rPr lang="es-ES_tradnl" sz="14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iPhone App</a:t>
            </a:r>
          </a:p>
          <a:p>
            <a:pPr algn="ctr" defTabSz="932406"/>
            <a:r>
              <a:rPr lang="es-ES_tradnl" sz="1400" b="1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WatchKit</a:t>
            </a:r>
            <a:r>
              <a:rPr lang="es-ES_tradnl" sz="14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_tradnl" sz="1400" b="1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extension</a:t>
            </a:r>
            <a:r>
              <a:rPr lang="es-ES_tradnl" sz="14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_tradnl" sz="1400" b="1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code</a:t>
            </a:r>
            <a:r>
              <a:rPr lang="es-ES_tradnl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_tradnl" sz="14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 </a:t>
            </a:r>
            <a:r>
              <a:rPr lang="es-ES_tradnl" sz="1400" b="1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WatchApp</a:t>
            </a:r>
            <a:r>
              <a:rPr lang="es-ES_tradnl" sz="14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_tradnl" sz="1400" b="1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logic</a:t>
            </a:r>
            <a:endParaRPr lang="es-ES_tradnl" sz="1400" b="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Flecha derecha 7"/>
          <p:cNvSpPr/>
          <p:nvPr/>
        </p:nvSpPr>
        <p:spPr bwMode="auto">
          <a:xfrm>
            <a:off x="4083844" y="3468487"/>
            <a:ext cx="4720483" cy="533400"/>
          </a:xfrm>
          <a:prstGeom prst="rightArrow">
            <a:avLst>
              <a:gd name="adj1" fmla="val 53317"/>
              <a:gd name="adj2" fmla="val 6290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_tradnl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Despliegue desde la </a:t>
            </a:r>
            <a:r>
              <a:rPr lang="es-ES_tradnl" sz="140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 iPhone</a:t>
            </a:r>
            <a:endParaRPr lang="es-ES_tradnl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ángulo 9"/>
          <p:cNvSpPr/>
          <p:nvPr/>
        </p:nvSpPr>
        <p:spPr bwMode="auto">
          <a:xfrm>
            <a:off x="8040054" y="1211262"/>
            <a:ext cx="4020023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_tradnl" sz="1200" b="1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WatchApp</a:t>
            </a:r>
            <a:r>
              <a:rPr lang="es-ES_tradnl" sz="1200" b="1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s-ES_tradnl" sz="1200" b="1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code</a:t>
            </a:r>
            <a:endParaRPr lang="es-ES_tradnl" sz="1200" b="1" dirty="0" smtClean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06"/>
            <a:r>
              <a:rPr lang="es-ES_tradnl" sz="1200" b="1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UI </a:t>
            </a:r>
            <a:endParaRPr lang="es-ES_tradnl" sz="12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lecha izquierda y derecha 10"/>
          <p:cNvSpPr/>
          <p:nvPr/>
        </p:nvSpPr>
        <p:spPr bwMode="auto">
          <a:xfrm>
            <a:off x="4083844" y="4160826"/>
            <a:ext cx="4724400" cy="614622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s-ES_tradnl" sz="1200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Interacci</a:t>
            </a:r>
            <a:r>
              <a:rPr lang="es-ES" sz="1200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ón</a:t>
            </a:r>
            <a:r>
              <a:rPr lang="es-ES" sz="12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en Apple </a:t>
            </a:r>
            <a:r>
              <a:rPr lang="es-ES" sz="1200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Watch</a:t>
            </a:r>
            <a:r>
              <a:rPr lang="es-ES" sz="12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, ejecución de lógica en iPhone</a:t>
            </a:r>
            <a:endParaRPr lang="es-ES_tradnl" sz="12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97582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530471"/>
          </a:xfrm>
        </p:spPr>
        <p:txBody>
          <a:bodyPr/>
          <a:lstStyle/>
          <a:p>
            <a:pPr lvl="0"/>
            <a:r>
              <a:rPr lang="es-ES" dirty="0" err="1" smtClean="0"/>
              <a:t>Interactive</a:t>
            </a:r>
            <a:endParaRPr lang="es-ES" dirty="0" smtClean="0"/>
          </a:p>
          <a:p>
            <a:pPr lvl="1"/>
            <a:r>
              <a:rPr lang="es-ES_tradnl" dirty="0"/>
              <a:t>Nos permite interactuar con la app desde el </a:t>
            </a:r>
            <a:r>
              <a:rPr lang="es-ES_tradnl" dirty="0" smtClean="0"/>
              <a:t>reloj.</a:t>
            </a:r>
            <a:endParaRPr lang="es-ES_tradnl" dirty="0"/>
          </a:p>
          <a:p>
            <a:pPr lvl="1"/>
            <a:r>
              <a:rPr lang="es-ES_tradnl" dirty="0"/>
              <a:t>Al crear un proyecto </a:t>
            </a:r>
            <a:r>
              <a:rPr lang="es-ES_tradnl" dirty="0" err="1"/>
              <a:t>Watch</a:t>
            </a:r>
            <a:r>
              <a:rPr lang="es-ES_tradnl" dirty="0"/>
              <a:t> App por defecto nos incluye un archivo </a:t>
            </a:r>
            <a:r>
              <a:rPr lang="es-ES_tradnl" dirty="0" err="1" smtClean="0"/>
              <a:t>interface.storyboard</a:t>
            </a:r>
            <a:r>
              <a:rPr lang="es-ES_tradnl" dirty="0" smtClean="0"/>
              <a:t>.</a:t>
            </a:r>
          </a:p>
          <a:p>
            <a:r>
              <a:rPr lang="es-ES_tradnl" dirty="0" err="1" smtClean="0"/>
              <a:t>Glance</a:t>
            </a:r>
            <a:endParaRPr lang="es-ES_tradnl" dirty="0" smtClean="0"/>
          </a:p>
          <a:p>
            <a:pPr lvl="1"/>
            <a:r>
              <a:rPr lang="es-ES_tradnl" dirty="0"/>
              <a:t>Mostrar contenido </a:t>
            </a:r>
            <a:r>
              <a:rPr lang="es-ES_tradnl" dirty="0" smtClean="0"/>
              <a:t>estático y contextual </a:t>
            </a:r>
            <a:r>
              <a:rPr lang="es-ES_tradnl" dirty="0"/>
              <a:t>al usuario.</a:t>
            </a:r>
          </a:p>
          <a:p>
            <a:pPr lvl="1"/>
            <a:r>
              <a:rPr lang="es-ES_tradnl" dirty="0" smtClean="0"/>
              <a:t>Una </a:t>
            </a:r>
            <a:r>
              <a:rPr lang="es-ES_tradnl" dirty="0"/>
              <a:t>aplicación solo puede tener una pantalla </a:t>
            </a:r>
            <a:r>
              <a:rPr lang="es-ES_tradnl" dirty="0" err="1"/>
              <a:t>glance</a:t>
            </a:r>
            <a:r>
              <a:rPr lang="es-ES_tradnl" dirty="0"/>
              <a:t>.</a:t>
            </a:r>
          </a:p>
          <a:p>
            <a:pPr lvl="1"/>
            <a:r>
              <a:rPr lang="es-ES_tradnl" dirty="0" smtClean="0"/>
              <a:t>Al </a:t>
            </a:r>
            <a:r>
              <a:rPr lang="es-ES_tradnl" dirty="0"/>
              <a:t>hacer </a:t>
            </a:r>
            <a:r>
              <a:rPr lang="es-ES_tradnl" dirty="0" err="1"/>
              <a:t>tap</a:t>
            </a:r>
            <a:r>
              <a:rPr lang="es-ES_tradnl" dirty="0"/>
              <a:t> en ella, se lanza la aplicación completa</a:t>
            </a:r>
            <a:r>
              <a:rPr lang="es-ES_tradnl" dirty="0" smtClean="0"/>
              <a:t>.</a:t>
            </a:r>
          </a:p>
          <a:p>
            <a:r>
              <a:rPr lang="es-ES_tradnl" dirty="0" err="1" smtClean="0"/>
              <a:t>Notifications</a:t>
            </a:r>
            <a:endParaRPr lang="es-ES_tradnl" dirty="0" smtClean="0"/>
          </a:p>
          <a:p>
            <a:pPr lvl="1"/>
            <a:r>
              <a:rPr lang="es-ES_tradnl" dirty="0" smtClean="0"/>
              <a:t>Nos permite personalizar el aspecto de las notificaciones de nuestra app en el Apple </a:t>
            </a:r>
            <a:r>
              <a:rPr lang="es-ES_tradnl" dirty="0" err="1" smtClean="0"/>
              <a:t>Watch</a:t>
            </a:r>
            <a:endParaRPr lang="es-ES_trad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Apple </a:t>
            </a:r>
            <a:r>
              <a:rPr lang="es-ES" dirty="0" err="1" smtClean="0"/>
              <a:t>Watch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330219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478423"/>
          </a:xfrm>
        </p:spPr>
        <p:txBody>
          <a:bodyPr/>
          <a:lstStyle/>
          <a:p>
            <a:pPr lvl="0"/>
            <a:r>
              <a:rPr lang="es-ES" dirty="0" smtClean="0"/>
              <a:t>Una app </a:t>
            </a:r>
            <a:r>
              <a:rPr lang="es-ES" dirty="0" err="1" smtClean="0"/>
              <a:t>WatchOS</a:t>
            </a:r>
            <a:r>
              <a:rPr lang="es-ES" dirty="0" smtClean="0"/>
              <a:t> 1, se compone de tres proyectos:</a:t>
            </a:r>
          </a:p>
          <a:p>
            <a:pPr lvl="1"/>
            <a:r>
              <a:rPr lang="es-ES" dirty="0" smtClean="0"/>
              <a:t>iPhone </a:t>
            </a:r>
            <a:r>
              <a:rPr lang="es-ES" dirty="0" err="1" smtClean="0"/>
              <a:t>unified</a:t>
            </a:r>
            <a:r>
              <a:rPr lang="es-ES" dirty="0" smtClean="0"/>
              <a:t> </a:t>
            </a:r>
            <a:r>
              <a:rPr lang="es-ES" dirty="0" err="1" smtClean="0"/>
              <a:t>project</a:t>
            </a:r>
            <a:r>
              <a:rPr lang="es-ES" dirty="0" smtClean="0"/>
              <a:t>.</a:t>
            </a:r>
          </a:p>
          <a:p>
            <a:pPr lvl="2"/>
            <a:r>
              <a:rPr lang="es-ES" dirty="0" smtClean="0"/>
              <a:t>Proyecto base de la app iPhone que distribuirá la app </a:t>
            </a:r>
            <a:r>
              <a:rPr lang="es-ES" dirty="0" err="1" smtClean="0"/>
              <a:t>WatchOS</a:t>
            </a:r>
            <a:r>
              <a:rPr lang="es-ES" dirty="0" smtClean="0"/>
              <a:t>.</a:t>
            </a:r>
          </a:p>
          <a:p>
            <a:pPr lvl="1"/>
            <a:r>
              <a:rPr lang="es-ES" dirty="0" err="1" smtClean="0"/>
              <a:t>WatchKit</a:t>
            </a:r>
            <a:r>
              <a:rPr lang="es-ES" dirty="0" smtClean="0"/>
              <a:t> </a:t>
            </a:r>
            <a:r>
              <a:rPr lang="es-ES" dirty="0" err="1" smtClean="0"/>
              <a:t>extension</a:t>
            </a:r>
            <a:r>
              <a:rPr lang="es-ES" dirty="0" smtClean="0"/>
              <a:t> </a:t>
            </a:r>
            <a:r>
              <a:rPr lang="es-ES" dirty="0" err="1" smtClean="0"/>
              <a:t>project</a:t>
            </a:r>
            <a:r>
              <a:rPr lang="es-ES" dirty="0" smtClean="0"/>
              <a:t>.</a:t>
            </a:r>
          </a:p>
          <a:p>
            <a:pPr lvl="2"/>
            <a:r>
              <a:rPr lang="es-ES" dirty="0" smtClean="0"/>
              <a:t>Contendrá los controladores del proyecto </a:t>
            </a:r>
            <a:r>
              <a:rPr lang="es-ES" dirty="0" err="1" smtClean="0"/>
              <a:t>Watch</a:t>
            </a:r>
            <a:r>
              <a:rPr lang="es-ES" dirty="0" smtClean="0"/>
              <a:t> App.</a:t>
            </a:r>
          </a:p>
          <a:p>
            <a:pPr lvl="2"/>
            <a:r>
              <a:rPr lang="es-ES" dirty="0" smtClean="0"/>
              <a:t>Se ejecutará en el iPhone conectado.</a:t>
            </a:r>
          </a:p>
          <a:p>
            <a:pPr lvl="1"/>
            <a:r>
              <a:rPr lang="es-ES" dirty="0" err="1" smtClean="0"/>
              <a:t>Watch</a:t>
            </a:r>
            <a:r>
              <a:rPr lang="es-ES" dirty="0" smtClean="0"/>
              <a:t> App </a:t>
            </a:r>
            <a:r>
              <a:rPr lang="es-ES" dirty="0" err="1" smtClean="0"/>
              <a:t>project</a:t>
            </a:r>
            <a:r>
              <a:rPr lang="es-ES" dirty="0" smtClean="0"/>
              <a:t>.</a:t>
            </a:r>
          </a:p>
          <a:p>
            <a:pPr lvl="2"/>
            <a:r>
              <a:rPr lang="es-ES" dirty="0" smtClean="0"/>
              <a:t>Elementos de interfaz de usuario.</a:t>
            </a:r>
          </a:p>
          <a:p>
            <a:pPr lvl="2"/>
            <a:r>
              <a:rPr lang="es-ES" dirty="0" err="1" smtClean="0"/>
              <a:t>Storyboards</a:t>
            </a:r>
            <a:r>
              <a:rPr lang="es-ES" dirty="0" smtClean="0"/>
              <a:t>.</a:t>
            </a:r>
          </a:p>
          <a:p>
            <a:pPr lvl="2"/>
            <a:r>
              <a:rPr lang="es-ES" dirty="0" smtClean="0"/>
              <a:t>Se ejecutará en el Apple </a:t>
            </a:r>
            <a:r>
              <a:rPr lang="es-ES" dirty="0" err="1" smtClean="0"/>
              <a:t>Watch</a:t>
            </a:r>
            <a:r>
              <a:rPr lang="es-ES" dirty="0" smtClean="0"/>
              <a:t>.</a:t>
            </a:r>
          </a:p>
          <a:p>
            <a:pPr lvl="1"/>
            <a:endParaRPr lang="es-ES" dirty="0" smtClean="0"/>
          </a:p>
          <a:p>
            <a:pPr lvl="1"/>
            <a:r>
              <a:rPr lang="es-ES" dirty="0" smtClean="0"/>
              <a:t>Los tres proyectos deben tener la misma raíz de nombre.</a:t>
            </a:r>
          </a:p>
          <a:p>
            <a:pPr lvl="0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Apple </a:t>
            </a:r>
            <a:r>
              <a:rPr lang="es-ES" dirty="0" err="1" smtClean="0"/>
              <a:t>Watch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7420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960" y="1212856"/>
            <a:ext cx="11574083" cy="4079065"/>
          </a:xfrm>
        </p:spPr>
        <p:txBody>
          <a:bodyPr/>
          <a:lstStyle/>
          <a:p>
            <a:pPr marL="0" indent="0" defTabSz="914144">
              <a:spcAft>
                <a:spcPts val="816"/>
              </a:spcAft>
              <a:buNone/>
            </a:pPr>
            <a:r>
              <a:rPr lang="en-US" dirty="0" err="1" smtClean="0"/>
              <a:t>Misma</a:t>
            </a:r>
            <a:r>
              <a:rPr lang="en-US" dirty="0" smtClean="0"/>
              <a:t> </a:t>
            </a:r>
            <a:r>
              <a:rPr lang="en-US" dirty="0" err="1" smtClean="0"/>
              <a:t>raiz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tres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Bundle ID:</a:t>
            </a:r>
          </a:p>
          <a:p>
            <a:pPr marL="241294" lvl="1" indent="0" defTabSz="914144">
              <a:spcAft>
                <a:spcPts val="816"/>
              </a:spcAft>
              <a:buNone/>
            </a:pPr>
            <a:r>
              <a:rPr lang="en-US" dirty="0" err="1" smtClean="0"/>
              <a:t>demo.watchkit.app</a:t>
            </a:r>
            <a:endParaRPr lang="en-US" dirty="0" smtClean="0"/>
          </a:p>
          <a:p>
            <a:pPr marL="241294" lvl="1" indent="0" defTabSz="914144">
              <a:spcAft>
                <a:spcPts val="816"/>
              </a:spcAft>
              <a:buNone/>
            </a:pPr>
            <a:r>
              <a:rPr lang="en-US" dirty="0" err="1" smtClean="0"/>
              <a:t>demo.watchkit.app.watchkitextension</a:t>
            </a:r>
            <a:endParaRPr lang="en-US" dirty="0" smtClean="0"/>
          </a:p>
          <a:p>
            <a:pPr marL="241294" lvl="1" indent="0" defTabSz="914144">
              <a:spcAft>
                <a:spcPts val="816"/>
              </a:spcAft>
              <a:buNone/>
            </a:pPr>
            <a:r>
              <a:rPr lang="en-US" dirty="0" err="1" smtClean="0"/>
              <a:t>demo.watchkit.app.watchkitapp</a:t>
            </a:r>
            <a:endParaRPr lang="en-US" dirty="0" smtClean="0"/>
          </a:p>
          <a:p>
            <a:pPr marL="0" indent="0" defTabSz="914144">
              <a:spcAft>
                <a:spcPts val="816"/>
              </a:spcAft>
              <a:buNone/>
            </a:pPr>
            <a:endParaRPr lang="en-US" dirty="0"/>
          </a:p>
          <a:p>
            <a:pPr marL="0" indent="0" defTabSz="914144">
              <a:spcAft>
                <a:spcPts val="816"/>
              </a:spcAft>
              <a:buNone/>
            </a:pPr>
            <a:r>
              <a:rPr lang="en-US" dirty="0" err="1" smtClean="0"/>
              <a:t>Referencia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Bundle IDs</a:t>
            </a:r>
          </a:p>
          <a:p>
            <a:pPr marL="241294" lvl="1" indent="0" defTabSz="914144">
              <a:spcAft>
                <a:spcPts val="816"/>
              </a:spcAft>
              <a:buNone/>
            </a:pPr>
            <a:r>
              <a:rPr lang="en-US" dirty="0" smtClean="0"/>
              <a:t>Proyecto Watch App </a:t>
            </a:r>
            <a:r>
              <a:rPr lang="en-US" dirty="0" err="1" smtClean="0"/>
              <a:t>referencia</a:t>
            </a:r>
            <a:r>
              <a:rPr lang="en-US" dirty="0" smtClean="0"/>
              <a:t> al ID de la app padre</a:t>
            </a:r>
          </a:p>
          <a:p>
            <a:pPr marL="241294" lvl="1" indent="0" defTabSz="914144">
              <a:spcAft>
                <a:spcPts val="816"/>
              </a:spcAft>
              <a:buNone/>
            </a:pPr>
            <a:r>
              <a:rPr lang="en-US" dirty="0" smtClean="0"/>
              <a:t>Proyecto Watch Extension </a:t>
            </a:r>
            <a:r>
              <a:rPr lang="en-US" dirty="0" err="1" smtClean="0"/>
              <a:t>refenrecia</a:t>
            </a:r>
            <a:r>
              <a:rPr lang="en-US" dirty="0" smtClean="0"/>
              <a:t> al ID del </a:t>
            </a:r>
            <a:r>
              <a:rPr lang="en-US" dirty="0" err="1" smtClean="0"/>
              <a:t>proyecto</a:t>
            </a:r>
            <a:r>
              <a:rPr lang="en-US" dirty="0" smtClean="0"/>
              <a:t> Watch App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Apple </a:t>
            </a:r>
            <a:r>
              <a:rPr lang="es-ES" dirty="0" err="1" smtClean="0"/>
              <a:t>Watch</a:t>
            </a:r>
            <a:r>
              <a:rPr lang="es-ES" dirty="0" smtClean="0"/>
              <a:t> – Configuración de los proyectos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795938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960" y="1212856"/>
            <a:ext cx="12031283" cy="517065"/>
          </a:xfrm>
        </p:spPr>
        <p:txBody>
          <a:bodyPr/>
          <a:lstStyle/>
          <a:p>
            <a:pPr marL="0" indent="0" defTabSz="914144">
              <a:spcAft>
                <a:spcPts val="816"/>
              </a:spcAft>
              <a:buNone/>
            </a:pPr>
            <a:r>
              <a:rPr lang="en-US" dirty="0" err="1" smtClean="0"/>
              <a:t>Diseñamos</a:t>
            </a:r>
            <a:r>
              <a:rPr lang="en-US" dirty="0" smtClean="0"/>
              <a:t> la UI </a:t>
            </a:r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interface.storyboard</a:t>
            </a:r>
            <a:r>
              <a:rPr lang="en-US" dirty="0" smtClean="0"/>
              <a:t> </a:t>
            </a:r>
            <a:r>
              <a:rPr lang="en-US" dirty="0" err="1" smtClean="0"/>
              <a:t>creado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defecto</a:t>
            </a:r>
            <a:r>
              <a:rPr lang="en-US" dirty="0" smtClean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Apple </a:t>
            </a:r>
            <a:r>
              <a:rPr lang="es-ES" dirty="0" err="1" smtClean="0"/>
              <a:t>Watch</a:t>
            </a:r>
            <a:r>
              <a:rPr lang="es-ES" dirty="0" smtClean="0"/>
              <a:t> – Una app interactiva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4" y="2430462"/>
            <a:ext cx="2630181" cy="35433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 bwMode="auto">
          <a:xfrm>
            <a:off x="4236244" y="2459594"/>
            <a:ext cx="2630181" cy="3390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s-ES_tradnl" sz="1100" dirty="0" smtClean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Interface </a:t>
            </a:r>
            <a:r>
              <a:rPr lang="es-ES_tradnl" sz="1100" dirty="0" err="1" smtClean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Controller</a:t>
            </a:r>
            <a:endParaRPr lang="es-ES_tradnl" sz="1100" dirty="0" smtClean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ángulo 7"/>
          <p:cNvSpPr/>
          <p:nvPr/>
        </p:nvSpPr>
        <p:spPr bwMode="auto">
          <a:xfrm>
            <a:off x="4311788" y="2574044"/>
            <a:ext cx="2457562" cy="10285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s-ES_tradnl" sz="110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Group</a:t>
            </a:r>
            <a:endParaRPr lang="es-ES_tradnl" sz="11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ángulo 8"/>
          <p:cNvSpPr/>
          <p:nvPr/>
        </p:nvSpPr>
        <p:spPr bwMode="auto">
          <a:xfrm>
            <a:off x="4396193" y="2636921"/>
            <a:ext cx="1124498" cy="7457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s-ES_tradnl" sz="110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Button</a:t>
            </a:r>
            <a:endParaRPr lang="es-ES_tradnl" sz="11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ángulo 9"/>
          <p:cNvSpPr/>
          <p:nvPr/>
        </p:nvSpPr>
        <p:spPr bwMode="auto">
          <a:xfrm>
            <a:off x="5568650" y="2636920"/>
            <a:ext cx="1124498" cy="7457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s-ES_tradnl" sz="110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Button</a:t>
            </a:r>
            <a:endParaRPr lang="es-ES_tradnl" sz="11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ángulo 10"/>
          <p:cNvSpPr/>
          <p:nvPr/>
        </p:nvSpPr>
        <p:spPr bwMode="auto">
          <a:xfrm>
            <a:off x="4311787" y="3602594"/>
            <a:ext cx="2457562" cy="1986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s-ES_tradnl" sz="1100" dirty="0" err="1" smtClean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Map</a:t>
            </a:r>
            <a:endParaRPr lang="es-ES_tradnl" sz="1100" dirty="0" smtClean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lecha derecha 11"/>
          <p:cNvSpPr/>
          <p:nvPr/>
        </p:nvSpPr>
        <p:spPr bwMode="auto">
          <a:xfrm>
            <a:off x="3131673" y="3973512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s-ES_tradnl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4705531" y="1925652"/>
            <a:ext cx="167007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_tradnl" sz="24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WatchApp</a:t>
            </a:r>
            <a:endParaRPr lang="es-ES_tradnl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083" y="3047575"/>
            <a:ext cx="3651250" cy="2309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uadroTexto 14"/>
          <p:cNvSpPr txBox="1"/>
          <p:nvPr/>
        </p:nvSpPr>
        <p:spPr>
          <a:xfrm>
            <a:off x="8579708" y="1925652"/>
            <a:ext cx="27160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_tradnl" sz="24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WatchKitExtension</a:t>
            </a:r>
            <a:endParaRPr lang="es-ES_tradnl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607601" y="5973762"/>
            <a:ext cx="2115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(El </a:t>
            </a:r>
            <a:r>
              <a:rPr lang="en-US" dirty="0" err="1"/>
              <a:t>mapa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s-ES" dirty="0"/>
              <a:t>ático)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6841000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Google </a:t>
            </a:r>
            <a:r>
              <a:rPr lang="es-ES" dirty="0" err="1" smtClean="0"/>
              <a:t>Wear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1400" dirty="0" smtClean="0"/>
              <a:t>(Motorola Moto 360)</a:t>
            </a:r>
            <a:endParaRPr lang="es-ES" sz="1400" dirty="0"/>
          </a:p>
        </p:txBody>
      </p:sp>
      <p:pic>
        <p:nvPicPr>
          <p:cNvPr id="5" name="Marcador de imagen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4285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109091"/>
          </a:xfrm>
        </p:spPr>
        <p:txBody>
          <a:bodyPr/>
          <a:lstStyle/>
          <a:p>
            <a:pPr lvl="0"/>
            <a:r>
              <a:rPr lang="en-US" dirty="0" smtClean="0"/>
              <a:t>Las apps de Android Wear se </a:t>
            </a:r>
            <a:r>
              <a:rPr lang="en-US" dirty="0" err="1" smtClean="0"/>
              <a:t>ejecutan</a:t>
            </a:r>
            <a:r>
              <a:rPr lang="en-US" dirty="0" smtClean="0"/>
              <a:t> </a:t>
            </a:r>
            <a:r>
              <a:rPr lang="en-US" dirty="0" err="1" smtClean="0"/>
              <a:t>nativamente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Smartwatch.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comunican</a:t>
            </a:r>
            <a:r>
              <a:rPr lang="en-US" dirty="0" smtClean="0"/>
              <a:t> con la app del </a:t>
            </a:r>
            <a:r>
              <a:rPr lang="en-US" dirty="0" err="1" smtClean="0"/>
              <a:t>tel</a:t>
            </a:r>
            <a:r>
              <a:rPr lang="es-ES" dirty="0" err="1" smtClean="0"/>
              <a:t>éfono</a:t>
            </a:r>
            <a:r>
              <a:rPr lang="es-ES" dirty="0" smtClean="0"/>
              <a:t> usando </a:t>
            </a:r>
            <a:r>
              <a:rPr lang="es-ES" dirty="0" err="1" smtClean="0"/>
              <a:t>MessageAPI</a:t>
            </a:r>
            <a:r>
              <a:rPr lang="es-ES" dirty="0" smtClean="0"/>
              <a:t> y </a:t>
            </a:r>
            <a:r>
              <a:rPr lang="es-ES" dirty="0" err="1" smtClean="0"/>
              <a:t>DataAPI</a:t>
            </a:r>
            <a:r>
              <a:rPr lang="es-ES" dirty="0" smtClean="0"/>
              <a:t>.</a:t>
            </a:r>
          </a:p>
          <a:p>
            <a:pPr lvl="0"/>
            <a:endParaRPr lang="es-ES" dirty="0"/>
          </a:p>
          <a:p>
            <a:pPr lvl="0"/>
            <a:r>
              <a:rPr lang="es-ES" dirty="0" smtClean="0"/>
              <a:t>La app se distribuye dentro de la app Android del teléfono.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Android </a:t>
            </a:r>
            <a:r>
              <a:rPr lang="es-ES" dirty="0" err="1" smtClean="0"/>
              <a:t>Wear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85965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786199"/>
          </a:xfrm>
        </p:spPr>
        <p:txBody>
          <a:bodyPr/>
          <a:lstStyle/>
          <a:p>
            <a:pPr lvl="0"/>
            <a:r>
              <a:rPr lang="es-ES" dirty="0" smtClean="0"/>
              <a:t>Los sensores varían mucho entre dispositivos.</a:t>
            </a:r>
          </a:p>
          <a:p>
            <a:pPr lvl="0"/>
            <a:endParaRPr lang="es-ES" dirty="0"/>
          </a:p>
          <a:p>
            <a:pPr lvl="0"/>
            <a:r>
              <a:rPr lang="es-ES" dirty="0" smtClean="0"/>
              <a:t>Cuando esté disponible, podremos acceder a la información de GPS o de sensores de salud sin tener un dispositivo enlazado.</a:t>
            </a:r>
          </a:p>
          <a:p>
            <a:pPr lvl="0"/>
            <a:endParaRPr lang="es-ES" dirty="0" smtClean="0"/>
          </a:p>
          <a:p>
            <a:pPr lvl="0"/>
            <a:r>
              <a:rPr lang="es-ES" dirty="0" smtClean="0"/>
              <a:t>Tendremos acceso a muchos controles standard de Android. Podremos crear faces para mostrar la hora.</a:t>
            </a:r>
            <a:endParaRPr lang="es-ES" dirty="0"/>
          </a:p>
          <a:p>
            <a:pPr lvl="0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Android </a:t>
            </a:r>
            <a:r>
              <a:rPr lang="es-ES" dirty="0" err="1" smtClean="0"/>
              <a:t>Wear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751336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188565"/>
          </a:xfrm>
        </p:spPr>
        <p:txBody>
          <a:bodyPr/>
          <a:lstStyle/>
          <a:p>
            <a:pPr lvl="0"/>
            <a:r>
              <a:rPr lang="es-ES" dirty="0" smtClean="0"/>
              <a:t>Al tener menos control sobre los dispositivos, tendremos que controlar nosotros:</a:t>
            </a:r>
          </a:p>
          <a:p>
            <a:pPr lvl="1"/>
            <a:r>
              <a:rPr lang="es-ES" dirty="0" smtClean="0"/>
              <a:t>Forma de pantalla: circular o cuadrada</a:t>
            </a:r>
          </a:p>
          <a:p>
            <a:pPr lvl="1"/>
            <a:r>
              <a:rPr lang="es-ES" dirty="0" smtClean="0"/>
              <a:t>Sensores disponibles con o sin conexión: GPS, ritmo cardiaco, acelerómetro</a:t>
            </a:r>
            <a:r>
              <a:rPr lang="is-IS" dirty="0" smtClean="0"/>
              <a:t>…</a:t>
            </a:r>
          </a:p>
          <a:p>
            <a:pPr lvl="1"/>
            <a:endParaRPr lang="es-ES" dirty="0"/>
          </a:p>
          <a:p>
            <a:pPr lvl="0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Android </a:t>
            </a:r>
            <a:r>
              <a:rPr lang="es-ES" dirty="0" err="1" smtClean="0"/>
              <a:t>Wear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508298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Android </a:t>
            </a:r>
            <a:r>
              <a:rPr lang="es-ES" dirty="0" err="1" smtClean="0"/>
              <a:t>Wear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 bwMode="auto">
          <a:xfrm>
            <a:off x="731042" y="1195088"/>
            <a:ext cx="4020023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_tradnl" b="1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Xamarin</a:t>
            </a:r>
            <a:r>
              <a:rPr lang="es-ES_tradnl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Android App</a:t>
            </a:r>
            <a:endParaRPr lang="es-ES_tradnl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5" y="1973262"/>
            <a:ext cx="4055619" cy="405561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5843" y="2680271"/>
            <a:ext cx="2641600" cy="264160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 bwMode="auto">
          <a:xfrm>
            <a:off x="7966632" y="1195088"/>
            <a:ext cx="4020023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_tradnl" b="1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Xamarin</a:t>
            </a:r>
            <a:r>
              <a:rPr lang="es-ES_tradnl" b="1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Android </a:t>
            </a:r>
            <a:r>
              <a:rPr lang="es-ES_tradnl" b="1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Wear</a:t>
            </a:r>
            <a:r>
              <a:rPr lang="es-ES_tradnl" b="1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App</a:t>
            </a:r>
            <a:endParaRPr lang="es-ES_tradnl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lecha izquierda y derecha 13"/>
          <p:cNvSpPr/>
          <p:nvPr/>
        </p:nvSpPr>
        <p:spPr bwMode="auto">
          <a:xfrm>
            <a:off x="3931443" y="4001071"/>
            <a:ext cx="4724400" cy="614622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s-ES" sz="1400" dirty="0" err="1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Message</a:t>
            </a:r>
            <a:r>
              <a:rPr lang="es-ES" sz="1400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API &amp; Data API</a:t>
            </a:r>
            <a:endParaRPr lang="es-ES_tradnl" sz="1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lecha derecha 14"/>
          <p:cNvSpPr/>
          <p:nvPr/>
        </p:nvSpPr>
        <p:spPr bwMode="auto">
          <a:xfrm>
            <a:off x="3931443" y="3250312"/>
            <a:ext cx="4720483" cy="533400"/>
          </a:xfrm>
          <a:prstGeom prst="rightArrow">
            <a:avLst>
              <a:gd name="adj1" fmla="val 53317"/>
              <a:gd name="adj2" fmla="val 6290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_tradnl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Despliegue desde la </a:t>
            </a:r>
            <a:r>
              <a:rPr lang="es-ES_tradnl" sz="140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 Android</a:t>
            </a:r>
            <a:endParaRPr lang="es-ES_tradnl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6712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960" y="1212856"/>
            <a:ext cx="11650283" cy="5010602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 smtClean="0"/>
              <a:t>La mayor ventaja de tener una app completa: podemos usar </a:t>
            </a:r>
            <a:r>
              <a:rPr lang="es-ES" sz="2000" dirty="0" err="1" smtClean="0"/>
              <a:t>MVVMCross</a:t>
            </a:r>
            <a:r>
              <a:rPr lang="es-ES" sz="2000" dirty="0" smtClean="0"/>
              <a:t> y sus </a:t>
            </a:r>
            <a:r>
              <a:rPr lang="es-ES" sz="2000" dirty="0" err="1" smtClean="0"/>
              <a:t>bindings</a:t>
            </a:r>
            <a:endParaRPr lang="es-ES" sz="2000" dirty="0" smtClean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_tradnl" sz="1800" dirty="0"/>
              <a:t>&lt;Button</a:t>
            </a:r>
          </a:p>
          <a:p>
            <a:pPr marL="0" indent="0">
              <a:buNone/>
            </a:pPr>
            <a:r>
              <a:rPr lang="es-ES_tradnl" sz="1800" dirty="0"/>
              <a:t>    android:id="@+id/helloButton"</a:t>
            </a:r>
          </a:p>
          <a:p>
            <a:pPr marL="0" indent="0">
              <a:buNone/>
            </a:pPr>
            <a:r>
              <a:rPr lang="es-ES_tradnl" sz="1800" dirty="0"/>
              <a:t>    android:layout_width="match_parent"</a:t>
            </a:r>
          </a:p>
          <a:p>
            <a:pPr marL="0" indent="0">
              <a:buNone/>
            </a:pPr>
            <a:r>
              <a:rPr lang="es-ES_tradnl" sz="1800" dirty="0"/>
              <a:t>    android:layout_height="wrap_content"</a:t>
            </a:r>
          </a:p>
          <a:p>
            <a:pPr marL="0" indent="0">
              <a:buNone/>
            </a:pPr>
            <a:r>
              <a:rPr lang="es-ES_tradnl" sz="1800" dirty="0"/>
              <a:t>    android:text="@string/hello_rect"</a:t>
            </a:r>
          </a:p>
          <a:p>
            <a:pPr marL="0" indent="0">
              <a:buNone/>
            </a:pPr>
            <a:r>
              <a:rPr lang="es-ES_tradnl" sz="1800" dirty="0"/>
              <a:t>    local:MvxBind="Click </a:t>
            </a:r>
            <a:r>
              <a:rPr lang="es-ES_tradnl" sz="1800" dirty="0" err="1"/>
              <a:t>SayHelloCommand</a:t>
            </a:r>
            <a:r>
              <a:rPr lang="es-ES_tradnl" sz="1800" dirty="0" smtClean="0"/>
              <a:t>"/&gt;</a:t>
            </a:r>
          </a:p>
          <a:p>
            <a:pPr marL="0" indent="0">
              <a:buNone/>
            </a:pPr>
            <a:endParaRPr lang="es-ES_tradnl" sz="1800" dirty="0"/>
          </a:p>
          <a:p>
            <a:pPr marL="0" indent="0">
              <a:buNone/>
            </a:pPr>
            <a:r>
              <a:rPr lang="es-ES_tradnl" sz="1800" dirty="0"/>
              <a:t>public App()</a:t>
            </a:r>
          </a:p>
          <a:p>
            <a:pPr marL="0" indent="0">
              <a:buNone/>
            </a:pPr>
            <a:r>
              <a:rPr lang="es-ES_tradnl" sz="1800" dirty="0"/>
              <a:t>{</a:t>
            </a:r>
          </a:p>
          <a:p>
            <a:pPr marL="0" indent="0">
              <a:buNone/>
            </a:pPr>
            <a:r>
              <a:rPr lang="es-ES_tradnl" sz="1800" dirty="0"/>
              <a:t>    Mvx.RegisterSingleton&lt;IMvxAppStart&gt;(new MvxAppStart&lt;MainViewModel&gt;());</a:t>
            </a:r>
          </a:p>
          <a:p>
            <a:pPr marL="0" indent="0">
              <a:buNone/>
            </a:pPr>
            <a:r>
              <a:rPr lang="es-ES_tradnl" sz="1800" dirty="0" smtClean="0"/>
              <a:t>}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Bien </a:t>
            </a:r>
            <a:r>
              <a:rPr lang="en-US" sz="1800" dirty="0" err="1" smtClean="0"/>
              <a:t>planificado</a:t>
            </a:r>
            <a:r>
              <a:rPr lang="en-US" sz="1800" dirty="0" smtClean="0"/>
              <a:t>, </a:t>
            </a:r>
            <a:r>
              <a:rPr lang="en-US" sz="1800" dirty="0" err="1" smtClean="0"/>
              <a:t>nos</a:t>
            </a:r>
            <a:r>
              <a:rPr lang="en-US" sz="1800" dirty="0" smtClean="0"/>
              <a:t> </a:t>
            </a:r>
            <a:r>
              <a:rPr lang="en-US" sz="1800" dirty="0" err="1" smtClean="0"/>
              <a:t>permite</a:t>
            </a:r>
            <a:r>
              <a:rPr lang="en-US" sz="1800" dirty="0" smtClean="0"/>
              <a:t> </a:t>
            </a:r>
            <a:r>
              <a:rPr lang="en-US" sz="1800" dirty="0" err="1" smtClean="0"/>
              <a:t>reaprovechar</a:t>
            </a:r>
            <a:r>
              <a:rPr lang="en-US" sz="1800" dirty="0" smtClean="0"/>
              <a:t> </a:t>
            </a:r>
            <a:r>
              <a:rPr lang="en-US" sz="1800" dirty="0" err="1" smtClean="0"/>
              <a:t>mucha</a:t>
            </a:r>
            <a:r>
              <a:rPr lang="en-US" sz="1800" dirty="0" smtClean="0"/>
              <a:t> l</a:t>
            </a:r>
            <a:r>
              <a:rPr lang="es-ES" sz="1800" dirty="0" err="1" smtClean="0"/>
              <a:t>ógica</a:t>
            </a:r>
            <a:r>
              <a:rPr lang="es-ES" sz="1800" dirty="0" smtClean="0"/>
              <a:t> de una app para crear una </a:t>
            </a:r>
            <a:r>
              <a:rPr lang="es-ES" sz="1800" dirty="0" err="1" smtClean="0"/>
              <a:t>companion</a:t>
            </a:r>
            <a:r>
              <a:rPr lang="es-ES" sz="1800" dirty="0" smtClean="0"/>
              <a:t> app para Android </a:t>
            </a:r>
            <a:r>
              <a:rPr lang="es-ES" sz="1800" dirty="0" err="1" smtClean="0"/>
              <a:t>Wear</a:t>
            </a:r>
            <a:r>
              <a:rPr lang="es-ES" sz="1800" dirty="0" smtClean="0"/>
              <a:t>!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Android </a:t>
            </a:r>
            <a:r>
              <a:rPr lang="es-ES" dirty="0" err="1" smtClean="0"/>
              <a:t>Wear</a:t>
            </a:r>
            <a:r>
              <a:rPr lang="es-ES" dirty="0" smtClean="0"/>
              <a:t> – Usando </a:t>
            </a:r>
            <a:r>
              <a:rPr lang="es-ES" dirty="0" err="1" smtClean="0"/>
              <a:t>MVVMCross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482086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960" y="1212856"/>
            <a:ext cx="11650283" cy="4858766"/>
          </a:xfrm>
        </p:spPr>
        <p:txBody>
          <a:bodyPr/>
          <a:lstStyle/>
          <a:p>
            <a:pPr marL="0" indent="0" defTabSz="914144">
              <a:spcAft>
                <a:spcPts val="816"/>
              </a:spcAft>
              <a:buNone/>
            </a:pPr>
            <a:r>
              <a:rPr lang="es-ES_tradnl" dirty="0" err="1" smtClean="0"/>
              <a:t>android.support.wearable.view.WatchViewStub</a:t>
            </a:r>
            <a:endParaRPr lang="es-ES_tradnl" dirty="0" smtClean="0"/>
          </a:p>
          <a:p>
            <a:pPr marL="0" indent="0" defTabSz="914144">
              <a:spcAft>
                <a:spcPts val="816"/>
              </a:spcAft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sz="2000" dirty="0"/>
              <a:t>&lt;</a:t>
            </a:r>
            <a:r>
              <a:rPr lang="es-ES_tradnl" sz="2000" dirty="0" err="1"/>
              <a:t>android.support.wearable.view.WatchViewStub</a:t>
            </a:r>
            <a:r>
              <a:rPr lang="es-ES_tradnl" sz="2000" dirty="0"/>
              <a:t>  </a:t>
            </a:r>
            <a:r>
              <a:rPr lang="es-ES_tradnl" sz="2000" dirty="0" smtClean="0"/>
              <a:t>  </a:t>
            </a:r>
          </a:p>
          <a:p>
            <a:pPr marL="0" indent="0">
              <a:buNone/>
            </a:pPr>
            <a:r>
              <a:rPr lang="es-ES_tradnl" sz="2000" dirty="0"/>
              <a:t> </a:t>
            </a:r>
            <a:r>
              <a:rPr lang="es-ES_tradnl" sz="2000" dirty="0" smtClean="0"/>
              <a:t>   </a:t>
            </a:r>
            <a:r>
              <a:rPr lang="es-ES_tradnl" sz="2000" dirty="0" err="1" smtClean="0"/>
              <a:t>xmlns:android</a:t>
            </a:r>
            <a:r>
              <a:rPr lang="es-ES_tradnl" sz="2000" dirty="0" smtClean="0"/>
              <a:t>="http</a:t>
            </a:r>
            <a:r>
              <a:rPr lang="es-ES_tradnl" sz="2000" dirty="0"/>
              <a:t>://</a:t>
            </a:r>
            <a:r>
              <a:rPr lang="es-ES_tradnl" sz="2000" dirty="0" err="1" smtClean="0"/>
              <a:t>schemas.android.com</a:t>
            </a:r>
            <a:r>
              <a:rPr lang="es-ES_tradnl" sz="2000" dirty="0" smtClean="0"/>
              <a:t>/</a:t>
            </a:r>
            <a:r>
              <a:rPr lang="es-ES_tradnl" sz="2000" dirty="0" err="1" smtClean="0"/>
              <a:t>apk</a:t>
            </a:r>
            <a:r>
              <a:rPr lang="es-ES_tradnl" sz="2000" dirty="0" smtClean="0"/>
              <a:t>/res/</a:t>
            </a:r>
            <a:r>
              <a:rPr lang="es-ES_tradnl" sz="2000" dirty="0" err="1" smtClean="0"/>
              <a:t>android</a:t>
            </a:r>
            <a:r>
              <a:rPr lang="es-ES_tradnl" sz="2000" dirty="0" smtClean="0"/>
              <a:t>"</a:t>
            </a:r>
            <a:endParaRPr lang="es-ES_tradnl" sz="2000" dirty="0"/>
          </a:p>
          <a:p>
            <a:pPr marL="0" indent="0">
              <a:buNone/>
            </a:pPr>
            <a:r>
              <a:rPr lang="es-ES_tradnl" sz="2000" dirty="0"/>
              <a:t>    xmlns:app="http://schemas.android.com/apk/res-auto"</a:t>
            </a:r>
          </a:p>
          <a:p>
            <a:pPr marL="0" indent="0">
              <a:buNone/>
            </a:pPr>
            <a:r>
              <a:rPr lang="es-ES_tradnl" sz="2000" dirty="0"/>
              <a:t>    xmlns:tools="http://schemas.android.com/tools"</a:t>
            </a:r>
          </a:p>
          <a:p>
            <a:pPr marL="0" indent="0">
              <a:buNone/>
            </a:pPr>
            <a:r>
              <a:rPr lang="es-ES_tradnl" sz="2000" dirty="0"/>
              <a:t>    android:id="@+id/watch_view_stub"</a:t>
            </a:r>
          </a:p>
          <a:p>
            <a:pPr marL="0" indent="0">
              <a:buNone/>
            </a:pPr>
            <a:r>
              <a:rPr lang="es-ES_tradnl" sz="2000" dirty="0"/>
              <a:t>    android:layout_width="match_parent"</a:t>
            </a:r>
          </a:p>
          <a:p>
            <a:pPr marL="0" indent="0">
              <a:buNone/>
            </a:pPr>
            <a:r>
              <a:rPr lang="es-ES_tradnl" sz="2000" dirty="0"/>
              <a:t>    android:layout_height="match_parent"</a:t>
            </a:r>
          </a:p>
          <a:p>
            <a:pPr marL="0" indent="0">
              <a:buNone/>
            </a:pPr>
            <a:r>
              <a:rPr lang="es-ES_tradnl" sz="2000" b="1" dirty="0"/>
              <a:t>    app:rectLayout="@layout/RectangleMain"</a:t>
            </a:r>
          </a:p>
          <a:p>
            <a:pPr marL="0" indent="0">
              <a:buNone/>
            </a:pPr>
            <a:r>
              <a:rPr lang="es-ES_tradnl" sz="2000" b="1" dirty="0"/>
              <a:t>    app:roundLayout="@layout/RoundMain"</a:t>
            </a:r>
          </a:p>
          <a:p>
            <a:pPr marL="0" indent="0">
              <a:buNone/>
            </a:pPr>
            <a:r>
              <a:rPr lang="es-ES_tradnl" sz="2000" dirty="0"/>
              <a:t>    tools:context=".MainActivity"</a:t>
            </a:r>
          </a:p>
          <a:p>
            <a:pPr marL="0" indent="0">
              <a:buNone/>
            </a:pPr>
            <a:r>
              <a:rPr lang="es-ES_tradnl" sz="2000" dirty="0"/>
              <a:t>    tools:deviceIds="wear" /&gt;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Android </a:t>
            </a:r>
            <a:r>
              <a:rPr lang="es-ES" dirty="0" err="1" smtClean="0"/>
              <a:t>Wear</a:t>
            </a:r>
            <a:r>
              <a:rPr lang="es-ES" dirty="0" smtClean="0"/>
              <a:t> – Detectar tipo de pantalla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148660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960" y="1212856"/>
            <a:ext cx="11650283" cy="3508653"/>
          </a:xfrm>
        </p:spPr>
        <p:txBody>
          <a:bodyPr/>
          <a:lstStyle/>
          <a:p>
            <a:pPr marL="0" indent="0">
              <a:buNone/>
            </a:pPr>
            <a:r>
              <a:rPr lang="es-ES_tradnl" sz="2000" dirty="0"/>
              <a:t>public void OnLayoutInflated(WatchViewStub stub)</a:t>
            </a:r>
          </a:p>
          <a:p>
            <a:pPr marL="0" indent="0">
              <a:buNone/>
            </a:pPr>
            <a:r>
              <a:rPr lang="es-ES_tradnl" sz="2000" dirty="0"/>
              <a:t>{</a:t>
            </a:r>
          </a:p>
          <a:p>
            <a:pPr marL="0" indent="0">
              <a:buNone/>
            </a:pPr>
            <a:r>
              <a:rPr lang="es-ES_tradnl" sz="2000" dirty="0"/>
              <a:t>    rectBackground = (RelativeLayout)FindViewById(Resource.Id.rectLayout);</a:t>
            </a:r>
          </a:p>
          <a:p>
            <a:pPr marL="0" indent="0">
              <a:buNone/>
            </a:pPr>
            <a:r>
              <a:rPr lang="es-ES_tradnl" sz="2000" dirty="0"/>
              <a:t>    roundBackground = (RelativeLayout)FindViewById(Resource.Id.roundLayout);</a:t>
            </a:r>
          </a:p>
          <a:p>
            <a:pPr marL="0" indent="0">
              <a:buNone/>
            </a:pPr>
            <a:endParaRPr lang="es-ES_tradnl" sz="2000" dirty="0"/>
          </a:p>
          <a:p>
            <a:pPr marL="0" indent="0">
              <a:buNone/>
            </a:pPr>
            <a:r>
              <a:rPr lang="es-ES_tradnl" sz="2000" dirty="0"/>
              <a:t>    if (ViewModel != null)</a:t>
            </a:r>
          </a:p>
          <a:p>
            <a:pPr marL="0" indent="0">
              <a:buNone/>
            </a:pPr>
            <a:r>
              <a:rPr lang="de-DE" sz="2000" dirty="0"/>
              <a:t>    {</a:t>
            </a:r>
          </a:p>
          <a:p>
            <a:pPr marL="0" indent="0">
              <a:buNone/>
            </a:pPr>
            <a:r>
              <a:rPr lang="de-DE" sz="2000" dirty="0"/>
              <a:t>        ViewModel.IsRoundDevice = rectBackground == null;</a:t>
            </a:r>
          </a:p>
          <a:p>
            <a:pPr marL="0" indent="0">
              <a:buNone/>
            </a:pPr>
            <a:r>
              <a:rPr lang="de-DE" sz="2000" dirty="0"/>
              <a:t>    }</a:t>
            </a:r>
          </a:p>
          <a:p>
            <a:pPr marL="0" indent="0">
              <a:buNone/>
            </a:pPr>
            <a:r>
              <a:rPr lang="de-DE" sz="2000" dirty="0"/>
              <a:t>}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Android </a:t>
            </a:r>
            <a:r>
              <a:rPr lang="es-ES" dirty="0" err="1" smtClean="0"/>
              <a:t>Wear</a:t>
            </a:r>
            <a:r>
              <a:rPr lang="es-ES" dirty="0" smtClean="0"/>
              <a:t> – Detectar tipo de pantalla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107007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557205" y="4928841"/>
            <a:ext cx="4501423" cy="473422"/>
          </a:xfrm>
        </p:spPr>
        <p:txBody>
          <a:bodyPr/>
          <a:lstStyle/>
          <a:p>
            <a:r>
              <a:rPr lang="es-ES" dirty="0"/>
              <a:t>http://</a:t>
            </a:r>
            <a:r>
              <a:rPr lang="es-ES" dirty="0" err="1"/>
              <a:t>aka.ms</a:t>
            </a:r>
            <a:r>
              <a:rPr lang="es-ES" dirty="0"/>
              <a:t>/DOTNETT8S5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046014" y="1236304"/>
            <a:ext cx="3523801" cy="3520440"/>
          </a:xfrm>
        </p:spPr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6014" y="1236304"/>
            <a:ext cx="3523801" cy="352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err="1"/>
              <a:t>Yeray</a:t>
            </a:r>
            <a:r>
              <a:rPr lang="en-US" dirty="0"/>
              <a:t> </a:t>
            </a:r>
            <a:r>
              <a:rPr lang="en-US" dirty="0" err="1"/>
              <a:t>Juli</a:t>
            </a:r>
            <a:r>
              <a:rPr lang="es-ES" dirty="0" err="1"/>
              <a:t>án</a:t>
            </a:r>
            <a:endParaRPr lang="en-US" dirty="0"/>
          </a:p>
          <a:p>
            <a:pPr lvl="0"/>
            <a:r>
              <a:rPr lang="en-US" dirty="0"/>
              <a:t>Founder @ </a:t>
            </a:r>
            <a:r>
              <a:rPr lang="en-US" dirty="0" err="1"/>
              <a:t>DevsDNA</a:t>
            </a:r>
            <a:endParaRPr lang="en-US" dirty="0"/>
          </a:p>
          <a:p>
            <a:pPr lvl="0"/>
            <a:r>
              <a:rPr lang="en-US" dirty="0" smtClean="0"/>
              <a:t>jyeray@devsdna.com / @</a:t>
            </a:r>
            <a:r>
              <a:rPr lang="en-US" dirty="0" err="1" smtClean="0"/>
              <a:t>josueyeray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</a:t>
            </a:r>
            <a:r>
              <a:rPr lang="es-ES" dirty="0" err="1"/>
              <a:t>aka.ms</a:t>
            </a:r>
            <a:r>
              <a:rPr lang="es-ES" dirty="0"/>
              <a:t>/DOTNETT8S5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6014" y="1236304"/>
            <a:ext cx="3523801" cy="352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73805" y="2367410"/>
            <a:ext cx="7924801" cy="2769989"/>
          </a:xfrm>
        </p:spPr>
        <p:txBody>
          <a:bodyPr/>
          <a:lstStyle/>
          <a:p>
            <a:r>
              <a:rPr lang="es-ES_tradnl" dirty="0" smtClean="0"/>
              <a:t>Windows </a:t>
            </a:r>
            <a:r>
              <a:rPr lang="es-ES_tradnl" dirty="0" err="1"/>
              <a:t>Development</a:t>
            </a:r>
            <a:r>
              <a:rPr lang="es-ES_tradnl" dirty="0"/>
              <a:t> MVP</a:t>
            </a:r>
            <a:r>
              <a:rPr lang="es-ES_tradnl" dirty="0" smtClean="0"/>
              <a:t>,</a:t>
            </a:r>
          </a:p>
          <a:p>
            <a:r>
              <a:rPr lang="es-ES_tradnl" dirty="0" smtClean="0"/>
              <a:t>C</a:t>
            </a:r>
            <a:r>
              <a:rPr lang="es-ES_tradnl" dirty="0"/>
              <a:t># Córner MVP </a:t>
            </a:r>
          </a:p>
          <a:p>
            <a:r>
              <a:rPr lang="es-ES_tradnl" dirty="0" smtClean="0"/>
              <a:t>Nokia </a:t>
            </a:r>
            <a:r>
              <a:rPr lang="es-ES_tradnl" dirty="0" err="1"/>
              <a:t>Developer</a:t>
            </a:r>
            <a:r>
              <a:rPr lang="es-ES_tradnl" dirty="0"/>
              <a:t> </a:t>
            </a:r>
            <a:r>
              <a:rPr lang="es-ES_tradnl" dirty="0" err="1"/>
              <a:t>Champion</a:t>
            </a:r>
            <a:r>
              <a:rPr lang="es-ES_tradnl" dirty="0"/>
              <a:t>. </a:t>
            </a:r>
            <a:endParaRPr lang="es-ES_tradnl" dirty="0" smtClean="0"/>
          </a:p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Yeray</a:t>
            </a:r>
            <a:r>
              <a:rPr lang="es-ES" dirty="0" smtClean="0"/>
              <a:t> Julián</a:t>
            </a:r>
            <a:endParaRPr lang="es-ES" dirty="0"/>
          </a:p>
        </p:txBody>
      </p:sp>
      <p:pic>
        <p:nvPicPr>
          <p:cNvPr id="5" name="Marcador de imagen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44" y="6164262"/>
            <a:ext cx="990600" cy="3996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4443" y="6202167"/>
            <a:ext cx="1304185" cy="3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0" y="1212854"/>
            <a:ext cx="11887199" cy="3447098"/>
          </a:xfrm>
        </p:spPr>
        <p:txBody>
          <a:bodyPr/>
          <a:lstStyle/>
          <a:p>
            <a:pPr lvl="0"/>
            <a:r>
              <a:rPr lang="es-ES" dirty="0" err="1" smtClean="0"/>
              <a:t>Xamarin</a:t>
            </a:r>
            <a:r>
              <a:rPr lang="es-ES" dirty="0" smtClean="0"/>
              <a:t> y los wearables</a:t>
            </a:r>
          </a:p>
          <a:p>
            <a:pPr lvl="0"/>
            <a:r>
              <a:rPr lang="es-ES" dirty="0" smtClean="0"/>
              <a:t>Microsoft Band 2</a:t>
            </a:r>
          </a:p>
          <a:p>
            <a:pPr lvl="0"/>
            <a:r>
              <a:rPr lang="es-ES" dirty="0" smtClean="0"/>
              <a:t>Apple </a:t>
            </a:r>
            <a:r>
              <a:rPr lang="es-ES" dirty="0" err="1" smtClean="0"/>
              <a:t>Watch</a:t>
            </a:r>
            <a:r>
              <a:rPr lang="es-ES" dirty="0" smtClean="0"/>
              <a:t> (</a:t>
            </a:r>
            <a:r>
              <a:rPr lang="es-ES" dirty="0" err="1" smtClean="0"/>
              <a:t>WatchKit</a:t>
            </a:r>
            <a:r>
              <a:rPr lang="es-ES" dirty="0" smtClean="0"/>
              <a:t> 1)</a:t>
            </a:r>
          </a:p>
          <a:p>
            <a:pPr lvl="0"/>
            <a:r>
              <a:rPr lang="es-ES" dirty="0" smtClean="0"/>
              <a:t>Android </a:t>
            </a:r>
            <a:r>
              <a:rPr lang="es-ES" dirty="0" err="1" smtClean="0"/>
              <a:t>Wear</a:t>
            </a:r>
            <a:endParaRPr lang="es-ES" dirty="0" smtClean="0"/>
          </a:p>
          <a:p>
            <a:r>
              <a:rPr lang="es-ES" dirty="0" smtClean="0"/>
              <a:t>Q&amp;A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323987"/>
          </a:xfrm>
        </p:spPr>
        <p:txBody>
          <a:bodyPr/>
          <a:lstStyle/>
          <a:p>
            <a:pPr lvl="0"/>
            <a:r>
              <a:rPr lang="en-US" dirty="0" err="1" smtClean="0"/>
              <a:t>Xamarin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ofrece</a:t>
            </a:r>
            <a:r>
              <a:rPr lang="en-US" dirty="0" smtClean="0"/>
              <a:t> </a:t>
            </a:r>
            <a:r>
              <a:rPr lang="en-US" dirty="0" err="1" smtClean="0"/>
              <a:t>acceso</a:t>
            </a:r>
            <a:r>
              <a:rPr lang="en-US" dirty="0" smtClean="0"/>
              <a:t> 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principales</a:t>
            </a:r>
            <a:r>
              <a:rPr lang="en-US" dirty="0" smtClean="0"/>
              <a:t> </a:t>
            </a:r>
            <a:r>
              <a:rPr lang="es-ES" dirty="0" err="1" smtClean="0"/>
              <a:t>SDKs</a:t>
            </a:r>
            <a:r>
              <a:rPr lang="es-ES" dirty="0" smtClean="0"/>
              <a:t> para Smartwatchs/Wearables</a:t>
            </a:r>
            <a:endParaRPr lang="is-IS" dirty="0" smtClean="0"/>
          </a:p>
          <a:p>
            <a:pPr marL="571500" indent="-571500">
              <a:buFont typeface="Arial" charset="0"/>
              <a:buChar char="•"/>
            </a:pPr>
            <a:r>
              <a:rPr lang="is-IS" dirty="0" smtClean="0"/>
              <a:t>Android Wear</a:t>
            </a:r>
          </a:p>
          <a:p>
            <a:pPr marL="571500" indent="-571500">
              <a:buFont typeface="Arial" charset="0"/>
              <a:buChar char="•"/>
            </a:pPr>
            <a:r>
              <a:rPr lang="is-IS" dirty="0" smtClean="0"/>
              <a:t>Apple Watch</a:t>
            </a:r>
          </a:p>
          <a:p>
            <a:pPr marL="571500" indent="-571500">
              <a:buFont typeface="Arial" charset="0"/>
              <a:buChar char="•"/>
            </a:pPr>
            <a:r>
              <a:rPr lang="is-IS" dirty="0" smtClean="0"/>
              <a:t>Microsoft Band 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Xamarin</a:t>
            </a:r>
            <a:endParaRPr lang="es-ES" dirty="0"/>
          </a:p>
        </p:txBody>
      </p:sp>
      <p:pic>
        <p:nvPicPr>
          <p:cNvPr id="4" name="Picture 2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244" y="3551961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801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786199"/>
          </a:xfrm>
        </p:spPr>
        <p:txBody>
          <a:bodyPr/>
          <a:lstStyle/>
          <a:p>
            <a:pPr lvl="0"/>
            <a:r>
              <a:rPr lang="es-ES" dirty="0" smtClean="0"/>
              <a:t>Cada plataforma tiene diferentes arquitecturas,  capacidades o sensores</a:t>
            </a:r>
          </a:p>
          <a:p>
            <a:pPr lvl="0"/>
            <a:endParaRPr lang="es-ES" dirty="0"/>
          </a:p>
          <a:p>
            <a:pPr lvl="0"/>
            <a:r>
              <a:rPr lang="es-ES" dirty="0" smtClean="0"/>
              <a:t>Todas basan su funcionamiento en emparejarse con un </a:t>
            </a:r>
            <a:r>
              <a:rPr lang="es-ES" dirty="0" err="1" smtClean="0"/>
              <a:t>SmartPhone</a:t>
            </a:r>
            <a:r>
              <a:rPr lang="es-ES" dirty="0" smtClean="0"/>
              <a:t> usando Bluetooth LE</a:t>
            </a:r>
          </a:p>
          <a:p>
            <a:pPr lvl="0"/>
            <a:endParaRPr lang="es-ES" dirty="0"/>
          </a:p>
          <a:p>
            <a:pPr lvl="0"/>
            <a:r>
              <a:rPr lang="es-ES" dirty="0" smtClean="0"/>
              <a:t>En algunas, podremos ejecutar código en el propio dispositivo, pero no en todas</a:t>
            </a:r>
            <a:endParaRPr lang="is-IS" dirty="0" smtClean="0"/>
          </a:p>
          <a:p>
            <a:pPr marL="571500" indent="-571500">
              <a:buFont typeface="Arial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Xamarin</a:t>
            </a:r>
            <a:r>
              <a:rPr lang="es-ES" dirty="0" smtClean="0"/>
              <a:t> y los wearables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799006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imagen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Microsoft Band 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6193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949047"/>
          </a:xfrm>
        </p:spPr>
        <p:txBody>
          <a:bodyPr/>
          <a:lstStyle/>
          <a:p>
            <a:pPr lvl="0"/>
            <a:r>
              <a:rPr lang="en-US" dirty="0" smtClean="0"/>
              <a:t>No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crear</a:t>
            </a:r>
            <a:r>
              <a:rPr lang="en-US" dirty="0" smtClean="0"/>
              <a:t> apps que se </a:t>
            </a:r>
            <a:r>
              <a:rPr lang="en-US" dirty="0" err="1" smtClean="0"/>
              <a:t>ejecuten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Band de Microsoft</a:t>
            </a:r>
          </a:p>
          <a:p>
            <a:pPr lvl="0"/>
            <a:endParaRPr lang="en-US" dirty="0"/>
          </a:p>
          <a:p>
            <a:pPr lvl="0"/>
            <a:r>
              <a:rPr lang="en-US" dirty="0" err="1" smtClean="0"/>
              <a:t>Nuestra</a:t>
            </a:r>
            <a:r>
              <a:rPr lang="en-US" dirty="0" smtClean="0"/>
              <a:t> </a:t>
            </a:r>
            <a:r>
              <a:rPr lang="en-US" dirty="0" err="1" smtClean="0"/>
              <a:t>aplicaci</a:t>
            </a:r>
            <a:r>
              <a:rPr lang="es-ES" dirty="0" err="1" smtClean="0"/>
              <a:t>ón</a:t>
            </a:r>
            <a:r>
              <a:rPr lang="es-ES" dirty="0" smtClean="0"/>
              <a:t> en un </a:t>
            </a:r>
            <a:r>
              <a:rPr lang="es-ES" dirty="0" err="1" smtClean="0"/>
              <a:t>SmartPhone</a:t>
            </a:r>
            <a:r>
              <a:rPr lang="es-ES" dirty="0" smtClean="0"/>
              <a:t> puede:</a:t>
            </a:r>
          </a:p>
          <a:p>
            <a:pPr lvl="1"/>
            <a:r>
              <a:rPr lang="es-ES" dirty="0" smtClean="0"/>
              <a:t>Recibir información de los sensores</a:t>
            </a:r>
          </a:p>
          <a:p>
            <a:pPr lvl="1"/>
            <a:r>
              <a:rPr lang="es-ES" dirty="0" smtClean="0"/>
              <a:t>Enviar notificaciones a la Band 2 y crear tiles para nuestra aplicación</a:t>
            </a:r>
          </a:p>
          <a:p>
            <a:pPr lvl="1"/>
            <a:r>
              <a:rPr lang="es-ES" dirty="0" smtClean="0"/>
              <a:t>Personalizar la apariencia de la Band 2</a:t>
            </a:r>
          </a:p>
          <a:p>
            <a:pPr lvl="1"/>
            <a:endParaRPr lang="es-ES" dirty="0"/>
          </a:p>
          <a:p>
            <a:r>
              <a:rPr lang="es-ES" dirty="0" smtClean="0"/>
              <a:t>SDK disponible para Windows/iOS/Android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Microsoft Band 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64652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2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Props1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ed015050-a57a-4d39-9cd8-b09b64473eb7"/>
    <ds:schemaRef ds:uri="2b2dfeed-2da1-4ef4-b600-f5543001ef98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2448</TotalTime>
  <Words>1230</Words>
  <Application>Microsoft Macintosh PowerPoint</Application>
  <PresentationFormat>Personalizado</PresentationFormat>
  <Paragraphs>251</Paragraphs>
  <Slides>35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5" baseType="lpstr">
      <vt:lpstr>Avenir LT Pro 45 Book</vt:lpstr>
      <vt:lpstr>Calibri</vt:lpstr>
      <vt:lpstr>Consolas</vt:lpstr>
      <vt:lpstr>ＭＳ Ｐゴシック</vt:lpstr>
      <vt:lpstr>Segoe UI</vt:lpstr>
      <vt:lpstr>Segoe UI Light</vt:lpstr>
      <vt:lpstr>Segoe UI Semilight</vt:lpstr>
      <vt:lpstr>Wingdings</vt:lpstr>
      <vt:lpstr>Arial</vt:lpstr>
      <vt:lpstr>5-30629_Build_Template_WHITE</vt:lpstr>
      <vt:lpstr>Presentación de PowerPoint</vt:lpstr>
      <vt:lpstr>Wearables con C# Microsoft Band 2  Apple Watch   Android Wear (nada que hacer con mi CASIO con calculadora)</vt:lpstr>
      <vt:lpstr>Presentación de PowerPoint</vt:lpstr>
      <vt:lpstr>Yeray Julián</vt:lpstr>
      <vt:lpstr>Agenda</vt:lpstr>
      <vt:lpstr>Xamarin</vt:lpstr>
      <vt:lpstr>Xamarin y los wearables</vt:lpstr>
      <vt:lpstr>Microsoft Band 2</vt:lpstr>
      <vt:lpstr>Microsoft Band 2</vt:lpstr>
      <vt:lpstr>Microsoft Band 2</vt:lpstr>
      <vt:lpstr>Microsoft Band 2</vt:lpstr>
      <vt:lpstr>Microsoft Band 2</vt:lpstr>
      <vt:lpstr>Microsoft Band 2 – Permisos de app</vt:lpstr>
      <vt:lpstr>Microsoft Band 2 – Conectar y pedir permisos</vt:lpstr>
      <vt:lpstr>Microsoft Band 2 – Leer el ritmo cardiaco</vt:lpstr>
      <vt:lpstr>Microsoft Band 2 – Simular una Band</vt:lpstr>
      <vt:lpstr>Apple Watch</vt:lpstr>
      <vt:lpstr>Apple Watch</vt:lpstr>
      <vt:lpstr>Apple Watch</vt:lpstr>
      <vt:lpstr>Apple Watch</vt:lpstr>
      <vt:lpstr>Apple WatchOS 1</vt:lpstr>
      <vt:lpstr>Apple Watch</vt:lpstr>
      <vt:lpstr>Apple Watch</vt:lpstr>
      <vt:lpstr>Apple Watch – Configuración de los proyectos</vt:lpstr>
      <vt:lpstr>Apple Watch – Una app interactiva</vt:lpstr>
      <vt:lpstr>Google Wear (Motorola Moto 360)</vt:lpstr>
      <vt:lpstr>Android Wear </vt:lpstr>
      <vt:lpstr>Android Wear </vt:lpstr>
      <vt:lpstr>Android Wear </vt:lpstr>
      <vt:lpstr>Android Wear </vt:lpstr>
      <vt:lpstr>Android Wear – Usando MVVMCross</vt:lpstr>
      <vt:lpstr>Android Wear – Detectar tipo de pantalla</vt:lpstr>
      <vt:lpstr>Android Wear – Detectar tipo de pantalla</vt:lpstr>
      <vt:lpstr>Presentación de PowerPoint</vt:lpstr>
      <vt:lpstr>Presentación de PowerPoint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Josué Yeray Julián Ferreiro</cp:lastModifiedBy>
  <cp:revision>117</cp:revision>
  <dcterms:created xsi:type="dcterms:W3CDTF">2015-04-07T19:39:07Z</dcterms:created>
  <dcterms:modified xsi:type="dcterms:W3CDTF">2016-02-18T15:17:06Z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Tfs.LastKnownPath">
    <vt:lpwstr>https://microsoft.sharepoint.com/teams/dxspain/evangelism/Shared%20Documents/03.%20Dev%20-%20Activities/151022%20Windows%2010%20Hel10%20World/Marketing/Master%20presentation.pptx</vt:lpwstr>
  </property>
  <property fmtid="{D5CDD505-2E9C-101B-9397-08002B2CF9AE}" pid="16" name="_ShortcutUrl">
    <vt:lpwstr>, </vt:lpwstr>
  </property>
</Properties>
</file>